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handoutMasterIdLst>
    <p:handoutMasterId r:id="rId33"/>
  </p:handoutMasterIdLst>
  <p:sldIdLst>
    <p:sldId id="305" r:id="rId3"/>
    <p:sldId id="318" r:id="rId4"/>
    <p:sldId id="319" r:id="rId5"/>
    <p:sldId id="260" r:id="rId6"/>
    <p:sldId id="261" r:id="rId7"/>
    <p:sldId id="262" r:id="rId8"/>
    <p:sldId id="263" r:id="rId9"/>
    <p:sldId id="264" r:id="rId10"/>
    <p:sldId id="265" r:id="rId11"/>
    <p:sldId id="279" r:id="rId12"/>
    <p:sldId id="266" r:id="rId13"/>
    <p:sldId id="282" r:id="rId14"/>
    <p:sldId id="283" r:id="rId15"/>
    <p:sldId id="284" r:id="rId16"/>
    <p:sldId id="267" r:id="rId17"/>
    <p:sldId id="268" r:id="rId18"/>
    <p:sldId id="269" r:id="rId19"/>
    <p:sldId id="280" r:id="rId20"/>
    <p:sldId id="270" r:id="rId21"/>
    <p:sldId id="271" r:id="rId22"/>
    <p:sldId id="272" r:id="rId23"/>
    <p:sldId id="273" r:id="rId24"/>
    <p:sldId id="274" r:id="rId25"/>
    <p:sldId id="275" r:id="rId26"/>
    <p:sldId id="276" r:id="rId27"/>
    <p:sldId id="281" r:id="rId28"/>
    <p:sldId id="277" r:id="rId29"/>
    <p:sldId id="278" r:id="rId30"/>
    <p:sldId id="32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86408" autoAdjust="0"/>
  </p:normalViewPr>
  <p:slideViewPr>
    <p:cSldViewPr>
      <p:cViewPr varScale="1">
        <p:scale>
          <a:sx n="109" d="100"/>
          <a:sy n="109" d="100"/>
        </p:scale>
        <p:origin x="14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40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C1016C-A17E-41E8-B59A-275899110955}" type="datetimeFigureOut">
              <a:rPr lang="en-US" smtClean="0"/>
              <a:pPr/>
              <a:t>1/18/2020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80D5F-3D21-47D9-8400-A0D259515F8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319612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1876730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102581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64661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128246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95270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4812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06110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808038"/>
          </a:xfrm>
        </p:spPr>
        <p:txBody>
          <a:bodyPr>
            <a:normAutofit/>
          </a:bodyPr>
          <a:lstStyle>
            <a:lvl1pPr>
              <a:defRPr sz="3200" b="1">
                <a:solidFill>
                  <a:schemeClr val="accent1"/>
                </a:solidFill>
                <a:effectLst>
                  <a:outerShdw blurRad="38100" dist="38100" dir="2700000" algn="tl">
                    <a:srgbClr val="000000">
                      <a:alpha val="43137"/>
                    </a:srgbClr>
                  </a:outerShdw>
                </a:effectLst>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4pPr>
              <a:buFont typeface="Arial"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1358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848951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745993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1043001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94120" y="1143000"/>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lvl="1" indent="-231775">
              <a:buFont typeface="Arial" pitchFamily="34" charset="0"/>
              <a:buChar char="•"/>
            </a:pPr>
            <a:r>
              <a:rPr lang="en-US" sz="2200" dirty="0">
                <a:solidFill>
                  <a:srgbClr val="FFC000"/>
                </a:solidFill>
                <a:latin typeface="Arial" pitchFamily="34" charset="0"/>
                <a:cs typeface="Arial" pitchFamily="34" charset="0"/>
              </a:rPr>
              <a:t>Specify Software Assurance Measures and Metrics </a:t>
            </a:r>
          </a:p>
          <a:p>
            <a:pPr marL="569913" lvl="2" indent="-173038"/>
            <a:r>
              <a:rPr lang="en-US" sz="2200" dirty="0">
                <a:solidFill>
                  <a:srgbClr val="FFC000"/>
                </a:solidFill>
                <a:latin typeface="Arial" pitchFamily="34" charset="0"/>
                <a:cs typeface="Arial" pitchFamily="34" charset="0"/>
              </a:rPr>
              <a:t> Vulnerability counts</a:t>
            </a:r>
          </a:p>
          <a:p>
            <a:pPr marL="1033463" lvl="4" indent="-231775">
              <a:buFont typeface="Arial" pitchFamily="34" charset="0"/>
              <a:buChar char="•"/>
            </a:pPr>
            <a:r>
              <a:rPr lang="en-US" sz="2200" dirty="0">
                <a:solidFill>
                  <a:srgbClr val="FFC000"/>
                </a:solidFill>
                <a:latin typeface="Arial" pitchFamily="34" charset="0"/>
                <a:cs typeface="Arial" pitchFamily="34" charset="0"/>
              </a:rPr>
              <a:t>created </a:t>
            </a:r>
          </a:p>
          <a:p>
            <a:pPr marL="1033463" lvl="4" indent="-231775">
              <a:buFont typeface="Arial" pitchFamily="34" charset="0"/>
              <a:buChar char="•"/>
            </a:pPr>
            <a:r>
              <a:rPr lang="en-US" sz="2200" dirty="0">
                <a:solidFill>
                  <a:srgbClr val="FFC000"/>
                </a:solidFill>
                <a:latin typeface="Arial" pitchFamily="34" charset="0"/>
                <a:cs typeface="Arial" pitchFamily="34" charset="0"/>
              </a:rPr>
              <a:t>discovered </a:t>
            </a:r>
          </a:p>
          <a:p>
            <a:pPr marL="569913" lvl="2" indent="-173038">
              <a:buFont typeface="Arial" pitchFamily="34" charset="0"/>
              <a:buChar char="•"/>
            </a:pPr>
            <a:r>
              <a:rPr lang="en-US" sz="2200" dirty="0">
                <a:solidFill>
                  <a:srgbClr val="FFC000"/>
                </a:solidFill>
                <a:latin typeface="Arial" pitchFamily="34" charset="0"/>
                <a:cs typeface="Arial" pitchFamily="34" charset="0"/>
              </a:rPr>
              <a:t> Process measures </a:t>
            </a:r>
          </a:p>
          <a:p>
            <a:pPr marL="1033463" lvl="3" indent="-231775">
              <a:buFont typeface="Arial" pitchFamily="34" charset="0"/>
              <a:buChar char="•"/>
            </a:pPr>
            <a:r>
              <a:rPr lang="en-US" sz="2200" dirty="0">
                <a:solidFill>
                  <a:srgbClr val="FFC000"/>
                </a:solidFill>
                <a:latin typeface="Arial" pitchFamily="34" charset="0"/>
                <a:cs typeface="Arial" pitchFamily="34" charset="0"/>
              </a:rPr>
              <a:t>Base measures on level of required trust desired </a:t>
            </a:r>
          </a:p>
          <a:p>
            <a:pPr marL="1033463" lvl="3" indent="-231775">
              <a:buFont typeface="Arial" pitchFamily="34" charset="0"/>
              <a:buChar char="•"/>
            </a:pPr>
            <a:r>
              <a:rPr lang="en-US" sz="2200" dirty="0">
                <a:solidFill>
                  <a:srgbClr val="FFC000"/>
                </a:solidFill>
                <a:latin typeface="Arial" pitchFamily="34" charset="0"/>
                <a:cs typeface="Arial" pitchFamily="34" charset="0"/>
              </a:rPr>
              <a:t>Base measures on Software Assurance Case. </a:t>
            </a:r>
          </a:p>
          <a:p>
            <a:pPr lvl="1"/>
            <a:endParaRPr lang="en-US" sz="2200" dirty="0">
              <a:solidFill>
                <a:srgbClr val="FFC000"/>
              </a:solidFill>
              <a:latin typeface="Arial" pitchFamily="34" charset="0"/>
              <a:cs typeface="Arial" pitchFamily="34" charset="0"/>
            </a:endParaRPr>
          </a:p>
          <a:p>
            <a:pPr marL="231775" lvl="1" indent="-231775">
              <a:buFont typeface="Arial" pitchFamily="34" charset="0"/>
              <a:buChar char="•"/>
            </a:pPr>
            <a:r>
              <a:rPr lang="en-US" sz="2200" dirty="0">
                <a:solidFill>
                  <a:srgbClr val="FFC000"/>
                </a:solidFill>
                <a:latin typeface="Arial" pitchFamily="34" charset="0"/>
                <a:cs typeface="Arial" pitchFamily="34" charset="0"/>
              </a:rPr>
              <a:t>Incorporate measures into assessment of Contract performance </a:t>
            </a:r>
          </a:p>
          <a:p>
            <a:pPr marL="569913" lvl="2" indent="-173038">
              <a:buFont typeface="Arial" pitchFamily="34" charset="0"/>
              <a:buChar char="•"/>
            </a:pPr>
            <a:r>
              <a:rPr lang="en-US" sz="2200" dirty="0">
                <a:solidFill>
                  <a:srgbClr val="FFC000"/>
                </a:solidFill>
                <a:latin typeface="Arial" pitchFamily="34" charset="0"/>
                <a:cs typeface="Arial" pitchFamily="34" charset="0"/>
              </a:rPr>
              <a:t>Service Level Agreements (SLA) </a:t>
            </a:r>
          </a:p>
          <a:p>
            <a:pPr marL="569913" lvl="2" indent="-173038">
              <a:buFont typeface="Arial" pitchFamily="34" charset="0"/>
              <a:buChar char="•"/>
            </a:pPr>
            <a:r>
              <a:rPr lang="en-US" sz="2200" dirty="0">
                <a:solidFill>
                  <a:srgbClr val="FFC000"/>
                </a:solidFill>
                <a:latin typeface="Arial" pitchFamily="34" charset="0"/>
                <a:cs typeface="Arial" pitchFamily="34" charset="0"/>
              </a:rPr>
              <a:t>Any Earned Value Management Systems (EVMS)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91190" y="1414895"/>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lvl="1" indent="-231775">
              <a:buFont typeface="Arial" pitchFamily="34" charset="0"/>
              <a:buChar char="•"/>
            </a:pPr>
            <a:r>
              <a:rPr lang="en-US" sz="2200" dirty="0">
                <a:solidFill>
                  <a:srgbClr val="FFC000"/>
                </a:solidFill>
                <a:latin typeface="Arial" pitchFamily="34" charset="0"/>
                <a:cs typeface="Arial" pitchFamily="34" charset="0"/>
              </a:rPr>
              <a:t>Create Software Assurance Language for a Statement of Work 	</a:t>
            </a:r>
          </a:p>
          <a:p>
            <a:pPr marL="231775" lvl="1" indent="-231775">
              <a:buFont typeface="Arial" pitchFamily="34" charset="0"/>
              <a:buChar char="•"/>
            </a:pPr>
            <a:endParaRPr lang="en-US" sz="2200" dirty="0">
              <a:solidFill>
                <a:srgbClr val="FFC000"/>
              </a:solidFill>
              <a:latin typeface="Arial" pitchFamily="34" charset="0"/>
              <a:cs typeface="Arial" pitchFamily="34" charset="0"/>
            </a:endParaRPr>
          </a:p>
          <a:p>
            <a:pPr marL="231775" lvl="1" indent="-231775">
              <a:buFont typeface="Arial" pitchFamily="34" charset="0"/>
              <a:buChar char="•"/>
            </a:pPr>
            <a:r>
              <a:rPr lang="en-US" sz="2200" dirty="0">
                <a:solidFill>
                  <a:srgbClr val="FFC000"/>
                </a:solidFill>
                <a:latin typeface="Arial" pitchFamily="34" charset="0"/>
                <a:cs typeface="Arial" pitchFamily="34" charset="0"/>
              </a:rPr>
              <a:t>Ensure written request for proposals includes:</a:t>
            </a:r>
          </a:p>
          <a:p>
            <a:pPr marL="231775" lvl="1" indent="-231775">
              <a:buFont typeface="Arial" pitchFamily="34" charset="0"/>
              <a:buChar char="•"/>
            </a:pPr>
            <a:endParaRPr lang="en-US" sz="2200" dirty="0">
              <a:solidFill>
                <a:srgbClr val="FFC000"/>
              </a:solidFill>
              <a:latin typeface="Arial" pitchFamily="34" charset="0"/>
              <a:cs typeface="Arial" pitchFamily="34" charset="0"/>
            </a:endParaRPr>
          </a:p>
          <a:p>
            <a:pPr marL="688975" lvl="2" indent="-231775">
              <a:buFont typeface="Arial" pitchFamily="34" charset="0"/>
              <a:buChar char="•"/>
            </a:pPr>
            <a:r>
              <a:rPr lang="en-US" sz="2200" dirty="0">
                <a:solidFill>
                  <a:srgbClr val="FFC000"/>
                </a:solidFill>
                <a:latin typeface="Arial" pitchFamily="34" charset="0"/>
                <a:cs typeface="Arial" pitchFamily="34" charset="0"/>
              </a:rPr>
              <a:t>Statement of software functional requirements (SRS)</a:t>
            </a:r>
          </a:p>
          <a:p>
            <a:pPr marL="688975" lvl="2" indent="-231775">
              <a:buFont typeface="Arial" pitchFamily="34" charset="0"/>
              <a:buChar char="•"/>
            </a:pPr>
            <a:r>
              <a:rPr lang="en-US" sz="2200" dirty="0">
                <a:solidFill>
                  <a:srgbClr val="FFC000"/>
                </a:solidFill>
                <a:latin typeface="Arial" pitchFamily="34" charset="0"/>
                <a:cs typeface="Arial" pitchFamily="34" charset="0"/>
              </a:rPr>
              <a:t>Statement of Work (SOW)</a:t>
            </a:r>
          </a:p>
          <a:p>
            <a:pPr marL="688975" lvl="2" indent="-231775">
              <a:buFont typeface="Arial" pitchFamily="34" charset="0"/>
              <a:buChar char="•"/>
            </a:pPr>
            <a:r>
              <a:rPr lang="en-US" sz="2200" dirty="0">
                <a:solidFill>
                  <a:srgbClr val="FFC000"/>
                </a:solidFill>
                <a:latin typeface="Arial" pitchFamily="34" charset="0"/>
                <a:cs typeface="Arial" pitchFamily="34" charset="0"/>
              </a:rPr>
              <a:t>Statement of Objectives (SOO)</a:t>
            </a:r>
          </a:p>
          <a:p>
            <a:pPr marL="688975" lvl="2" indent="-231775">
              <a:buFont typeface="Arial" pitchFamily="34" charset="0"/>
              <a:buChar char="•"/>
            </a:pPr>
            <a:r>
              <a:rPr lang="en-US" sz="2200" dirty="0">
                <a:solidFill>
                  <a:srgbClr val="FFC000"/>
                </a:solidFill>
                <a:latin typeface="Arial" pitchFamily="34" charset="0"/>
                <a:cs typeface="Arial" pitchFamily="34" charset="0"/>
              </a:rPr>
              <a:t>Work Statement (WS)</a:t>
            </a:r>
          </a:p>
          <a:p>
            <a:pPr marL="688975" lvl="2" indent="-231775">
              <a:buFont typeface="Arial" pitchFamily="34" charset="0"/>
              <a:buChar char="•"/>
            </a:pPr>
            <a:r>
              <a:rPr lang="en-US" sz="2200" dirty="0">
                <a:solidFill>
                  <a:srgbClr val="FFC000"/>
                </a:solidFill>
                <a:latin typeface="Arial" pitchFamily="34" charset="0"/>
                <a:cs typeface="Arial" pitchFamily="34" charset="0"/>
              </a:rPr>
              <a:t>Performance-Based Work Statement (PBWS)</a:t>
            </a:r>
          </a:p>
          <a:p>
            <a:pPr lvl="1"/>
            <a:endParaRPr lang="en-US" sz="2000" dirty="0">
              <a:latin typeface="Arial" pitchFamily="34" charset="0"/>
              <a:cs typeface="Arial" pitchFamily="34" charset="0"/>
            </a:endParaRP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21151" y="1257299"/>
            <a:ext cx="713405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lvl="1" indent="-231775">
              <a:buFont typeface="Arial" pitchFamily="34" charset="0"/>
              <a:buChar char="•"/>
            </a:pPr>
            <a:r>
              <a:rPr lang="en-US" sz="2200" dirty="0">
                <a:solidFill>
                  <a:srgbClr val="FFC000"/>
                </a:solidFill>
                <a:latin typeface="Arial" pitchFamily="34" charset="0"/>
                <a:cs typeface="Arial" pitchFamily="34" charset="0"/>
              </a:rPr>
              <a:t>Include requirements for software certification and accreditation in SOW</a:t>
            </a:r>
          </a:p>
          <a:p>
            <a:pPr marL="231775" lvl="1" indent="-231775">
              <a:buFont typeface="Arial" pitchFamily="34" charset="0"/>
              <a:buChar char="•"/>
            </a:pPr>
            <a:endParaRPr lang="en-US" sz="2200" dirty="0">
              <a:solidFill>
                <a:srgbClr val="FFC000"/>
              </a:solidFill>
              <a:latin typeface="Arial" pitchFamily="34" charset="0"/>
              <a:cs typeface="Arial" pitchFamily="34" charset="0"/>
            </a:endParaRP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personnel software assurance education and training </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Software assurance case</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verification and validation processes for software security</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software assurance plan</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software architecture and security controls</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minimum software security countermeasures</a:t>
            </a:r>
          </a:p>
          <a:p>
            <a:pPr marL="685800" lvl="2" indent="-228600">
              <a:buFont typeface="Arial" pitchFamily="34" charset="0"/>
              <a:buChar char="•"/>
            </a:pPr>
            <a:r>
              <a:rPr lang="en-US" sz="2200" dirty="0">
                <a:solidFill>
                  <a:srgbClr val="FFC000"/>
                </a:solidFill>
                <a:latin typeface="Arial" pitchFamily="34" charset="0"/>
                <a:cs typeface="Arial" pitchFamily="34" charset="0"/>
              </a:rPr>
              <a:t>Ensure SOW specifies required standards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600199"/>
            <a:ext cx="69297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8600" lvl="1" indent="-228600">
              <a:buFont typeface="Arial" pitchFamily="34" charset="0"/>
              <a:buChar char="•"/>
            </a:pPr>
            <a:r>
              <a:rPr lang="en-US" sz="2200" dirty="0">
                <a:solidFill>
                  <a:srgbClr val="FFC000"/>
                </a:solidFill>
                <a:latin typeface="Arial" pitchFamily="34" charset="0"/>
                <a:cs typeface="Arial" pitchFamily="34" charset="0"/>
              </a:rPr>
              <a:t>Develop Software Assurance Language for a Statement of Work to Acquire COTS </a:t>
            </a:r>
          </a:p>
          <a:p>
            <a:pPr marL="228600" lvl="1" indent="-228600">
              <a:buFont typeface="Arial" pitchFamily="34" charset="0"/>
              <a:buChar char="•"/>
            </a:pPr>
            <a:endParaRPr lang="en-US" sz="2200" dirty="0">
              <a:solidFill>
                <a:srgbClr val="FFC000"/>
              </a:solidFill>
              <a:latin typeface="Arial" pitchFamily="34" charset="0"/>
              <a:cs typeface="Arial" pitchFamily="34" charset="0"/>
            </a:endParaRPr>
          </a:p>
          <a:p>
            <a:pPr marL="685800" lvl="2" indent="-228600">
              <a:buFont typeface="Arial" pitchFamily="34" charset="0"/>
              <a:buChar char="•"/>
            </a:pPr>
            <a:r>
              <a:rPr lang="en-US" sz="2200" dirty="0">
                <a:solidFill>
                  <a:srgbClr val="FFC000"/>
                </a:solidFill>
                <a:latin typeface="Arial" pitchFamily="34" charset="0"/>
                <a:cs typeface="Arial" pitchFamily="34" charset="0"/>
              </a:rPr>
              <a:t>Ensure Acquirers (and suppliers) are motivated to use COTS software </a:t>
            </a:r>
          </a:p>
          <a:p>
            <a:pPr marL="685800" lvl="2" indent="-228600">
              <a:buFont typeface="Arial" pitchFamily="34" charset="0"/>
              <a:buChar char="•"/>
            </a:pPr>
            <a:r>
              <a:rPr lang="en-US" sz="2200" dirty="0">
                <a:solidFill>
                  <a:srgbClr val="FFC000"/>
                </a:solidFill>
                <a:latin typeface="Arial" pitchFamily="34" charset="0"/>
                <a:cs typeface="Arial" pitchFamily="34" charset="0"/>
              </a:rPr>
              <a:t>Include provisions that require statements of assurance against vulnerabilities </a:t>
            </a:r>
          </a:p>
          <a:p>
            <a:pPr marL="685800" lvl="2" indent="-228600">
              <a:buFont typeface="Arial" pitchFamily="34" charset="0"/>
              <a:buChar char="•"/>
            </a:pPr>
            <a:r>
              <a:rPr lang="en-US" sz="2200" dirty="0">
                <a:solidFill>
                  <a:srgbClr val="FFC000"/>
                </a:solidFill>
                <a:latin typeface="Arial" pitchFamily="34" charset="0"/>
                <a:cs typeface="Arial" pitchFamily="34" charset="0"/>
              </a:rPr>
              <a:t>Provide warranties to support those assurances. </a:t>
            </a:r>
          </a:p>
          <a:p>
            <a:pPr marL="685800" lvl="2" indent="-228600">
              <a:buFont typeface="Arial" pitchFamily="34" charset="0"/>
              <a:buChar char="•"/>
            </a:pPr>
            <a:r>
              <a:rPr lang="en-US" sz="2200" dirty="0">
                <a:solidFill>
                  <a:srgbClr val="FFC000"/>
                </a:solidFill>
                <a:latin typeface="Arial" pitchFamily="34" charset="0"/>
                <a:cs typeface="Arial" pitchFamily="34" charset="0"/>
              </a:rPr>
              <a:t>Establish a security evaluation process for COTS products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600199"/>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8600" lvl="1" indent="-228600">
              <a:buFont typeface="Arial" pitchFamily="34" charset="0"/>
              <a:buChar char="•"/>
            </a:pPr>
            <a:r>
              <a:rPr lang="en-US" sz="2200" dirty="0">
                <a:solidFill>
                  <a:srgbClr val="FFC000"/>
                </a:solidFill>
                <a:latin typeface="Arial" pitchFamily="34" charset="0"/>
                <a:cs typeface="Arial" pitchFamily="34" charset="0"/>
              </a:rPr>
              <a:t>Provide Software Assurance Language for the Instructions to Suppliers</a:t>
            </a:r>
          </a:p>
          <a:p>
            <a:pPr marL="228600" lvl="1" indent="-228600">
              <a:buFont typeface="Arial" pitchFamily="34" charset="0"/>
              <a:buChar char="•"/>
            </a:pPr>
            <a:endParaRPr lang="en-US" sz="2200" dirty="0">
              <a:solidFill>
                <a:srgbClr val="FFC000"/>
              </a:solidFill>
              <a:latin typeface="Arial" pitchFamily="34" charset="0"/>
              <a:cs typeface="Arial" pitchFamily="34" charset="0"/>
            </a:endParaRPr>
          </a:p>
          <a:p>
            <a:pPr marL="685800" lvl="2" indent="-228600">
              <a:buFont typeface="Arial" pitchFamily="34" charset="0"/>
              <a:buChar char="•"/>
            </a:pPr>
            <a:r>
              <a:rPr lang="en-US" sz="2200" dirty="0">
                <a:solidFill>
                  <a:srgbClr val="FFC000"/>
                </a:solidFill>
                <a:latin typeface="Arial" pitchFamily="34" charset="0"/>
                <a:cs typeface="Arial" pitchFamily="34" charset="0"/>
              </a:rPr>
              <a:t>Specify information required to support evaluation of the proposal </a:t>
            </a:r>
          </a:p>
          <a:p>
            <a:pPr marL="685800" lvl="2" indent="-228600">
              <a:buFont typeface="Arial" pitchFamily="34" charset="0"/>
              <a:buChar char="•"/>
            </a:pPr>
            <a:r>
              <a:rPr lang="en-US" sz="2200" dirty="0">
                <a:solidFill>
                  <a:srgbClr val="FFC000"/>
                </a:solidFill>
                <a:latin typeface="Arial" pitchFamily="34" charset="0"/>
                <a:cs typeface="Arial" pitchFamily="34" charset="0"/>
              </a:rPr>
              <a:t>Answer foreign ownership, control or influence (FOCI) concerns</a:t>
            </a:r>
          </a:p>
          <a:p>
            <a:pPr marL="685800" lvl="2" indent="-228600">
              <a:buFont typeface="Arial" pitchFamily="34" charset="0"/>
              <a:buChar char="•"/>
            </a:pPr>
            <a:r>
              <a:rPr lang="en-US" sz="2200" dirty="0">
                <a:solidFill>
                  <a:srgbClr val="FFC000"/>
                </a:solidFill>
                <a:latin typeface="Arial" pitchFamily="34" charset="0"/>
                <a:cs typeface="Arial" pitchFamily="34" charset="0"/>
              </a:rPr>
              <a:t>Specify the content of the initial Software Assurance Case </a:t>
            </a:r>
          </a:p>
          <a:p>
            <a:pPr marL="685800" lvl="2" indent="-228600">
              <a:buFont typeface="Arial" pitchFamily="34" charset="0"/>
              <a:buChar char="•"/>
            </a:pPr>
            <a:r>
              <a:rPr lang="en-US" sz="2200" dirty="0">
                <a:solidFill>
                  <a:srgbClr val="FFC000"/>
                </a:solidFill>
                <a:latin typeface="Arial" pitchFamily="34" charset="0"/>
                <a:cs typeface="Arial" pitchFamily="34" charset="0"/>
              </a:rPr>
              <a:t>Specify the initial Software Assurance Plan</a:t>
            </a:r>
          </a:p>
          <a:p>
            <a:pPr marL="685800" lvl="2" indent="-228600">
              <a:buFont typeface="Arial" pitchFamily="34" charset="0"/>
              <a:buChar char="•"/>
            </a:pPr>
            <a:r>
              <a:rPr lang="en-US" sz="2200" dirty="0">
                <a:solidFill>
                  <a:srgbClr val="FFC000"/>
                </a:solidFill>
                <a:latin typeface="Arial" pitchFamily="34" charset="0"/>
                <a:cs typeface="Arial" pitchFamily="34" charset="0"/>
              </a:rPr>
              <a:t>Specify the content for the initial software architecture</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600199"/>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dirty="0">
                <a:latin typeface="Arial" pitchFamily="34" charset="0"/>
                <a:cs typeface="Arial" pitchFamily="34" charset="0"/>
              </a:rPr>
              <a:t> </a:t>
            </a:r>
            <a:r>
              <a:rPr lang="en-US" sz="2200" dirty="0">
                <a:solidFill>
                  <a:srgbClr val="FFC000"/>
                </a:solidFill>
                <a:latin typeface="Arial" pitchFamily="34" charset="0"/>
                <a:cs typeface="Arial" pitchFamily="34" charset="0"/>
              </a:rPr>
              <a:t>Ensure written request for proposals includes ether a</a:t>
            </a:r>
          </a:p>
          <a:p>
            <a:pPr lvl="1">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Statement of software functional requirements (SRS) Statement of Work (SOW)</a:t>
            </a:r>
          </a:p>
          <a:p>
            <a:pPr marL="688975" lvl="1" indent="-231775">
              <a:buFont typeface="Arial" pitchFamily="34" charset="0"/>
              <a:buChar char="•"/>
            </a:pPr>
            <a:r>
              <a:rPr lang="en-US" sz="2200" dirty="0">
                <a:solidFill>
                  <a:srgbClr val="FFC000"/>
                </a:solidFill>
                <a:latin typeface="Arial" pitchFamily="34" charset="0"/>
                <a:cs typeface="Arial" pitchFamily="34" charset="0"/>
              </a:rPr>
              <a:t> Statement of Objectives (SOO)</a:t>
            </a:r>
          </a:p>
          <a:p>
            <a:pPr marL="688975" lvl="1" indent="-231775">
              <a:buFont typeface="Arial" pitchFamily="34" charset="0"/>
              <a:buChar char="•"/>
            </a:pPr>
            <a:r>
              <a:rPr lang="en-US" sz="2200" dirty="0">
                <a:solidFill>
                  <a:srgbClr val="FFC000"/>
                </a:solidFill>
                <a:latin typeface="Arial" pitchFamily="34" charset="0"/>
                <a:cs typeface="Arial" pitchFamily="34" charset="0"/>
              </a:rPr>
              <a:t> Work Statement (WS)</a:t>
            </a:r>
          </a:p>
          <a:p>
            <a:pPr marL="688975" lvl="1" indent="-231775">
              <a:buFont typeface="Arial" pitchFamily="34" charset="0"/>
              <a:buChar char="•"/>
            </a:pPr>
            <a:r>
              <a:rPr lang="en-US" sz="2200" dirty="0">
                <a:solidFill>
                  <a:srgbClr val="FFC000"/>
                </a:solidFill>
                <a:latin typeface="Arial" pitchFamily="34" charset="0"/>
                <a:cs typeface="Arial" pitchFamily="34" charset="0"/>
              </a:rPr>
              <a:t> Performance-Based Work Statement (PBWS)</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70474" y="1371600"/>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Include requirements for software certification in SOW</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personnel SwA education and training </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Software assurance case</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V&amp;V processes for software security</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software assurance plan</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software architecture and security controls</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minimum software security countermeasures</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SOW specifies required standards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199"/>
            <a:ext cx="68580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indent="-231775">
              <a:buFont typeface="Arial" pitchFamily="34" charset="0"/>
              <a:buChar char="•"/>
            </a:pPr>
            <a:r>
              <a:rPr lang="en-US" sz="2200" dirty="0">
                <a:solidFill>
                  <a:srgbClr val="FFC000"/>
                </a:solidFill>
                <a:latin typeface="Arial" pitchFamily="34" charset="0"/>
                <a:cs typeface="Arial" pitchFamily="34" charset="0"/>
              </a:rPr>
              <a:t>Develop Software Assurance Language for a SOW to Acquire COTS </a:t>
            </a:r>
          </a:p>
          <a:p>
            <a:pPr lvl="1"/>
            <a:endParaRPr lang="en-US" sz="2200" dirty="0">
              <a:solidFill>
                <a:srgbClr val="FFC000"/>
              </a:solidFill>
              <a:latin typeface="Arial" pitchFamily="34" charset="0"/>
              <a:cs typeface="Arial" pitchFamily="34" charset="0"/>
            </a:endParaRPr>
          </a:p>
          <a:p>
            <a:pPr marL="682625" lvl="1" indent="-225425">
              <a:buFont typeface="Arial" pitchFamily="34" charset="0"/>
              <a:buChar char="•"/>
            </a:pPr>
            <a:r>
              <a:rPr lang="en-US" sz="2200" dirty="0">
                <a:solidFill>
                  <a:srgbClr val="FFC000"/>
                </a:solidFill>
                <a:latin typeface="Arial" pitchFamily="34" charset="0"/>
                <a:cs typeface="Arial" pitchFamily="34" charset="0"/>
              </a:rPr>
              <a:t>Ensure Acquirers (and suppliers) are motivated to use COTS software </a:t>
            </a:r>
          </a:p>
          <a:p>
            <a:pPr marL="682625" lvl="1" indent="-225425">
              <a:buFont typeface="Arial" pitchFamily="34" charset="0"/>
              <a:buChar char="•"/>
            </a:pPr>
            <a:r>
              <a:rPr lang="en-US" sz="2200" dirty="0">
                <a:solidFill>
                  <a:srgbClr val="FFC000"/>
                </a:solidFill>
                <a:latin typeface="Arial" pitchFamily="34" charset="0"/>
                <a:cs typeface="Arial" pitchFamily="34" charset="0"/>
              </a:rPr>
              <a:t>Require statements of assurance against vulnerabilities </a:t>
            </a:r>
          </a:p>
          <a:p>
            <a:pPr marL="682625" lvl="1" indent="-225425">
              <a:buFont typeface="Arial" pitchFamily="34" charset="0"/>
              <a:buChar char="•"/>
            </a:pPr>
            <a:r>
              <a:rPr lang="en-US" sz="2200" dirty="0">
                <a:solidFill>
                  <a:srgbClr val="FFC000"/>
                </a:solidFill>
                <a:latin typeface="Arial" pitchFamily="34" charset="0"/>
                <a:cs typeface="Arial" pitchFamily="34" charset="0"/>
              </a:rPr>
              <a:t>Provide warranties to support those assurances. </a:t>
            </a:r>
          </a:p>
          <a:p>
            <a:pPr marL="682625" lvl="1" indent="-225425">
              <a:buFont typeface="Arial" pitchFamily="34" charset="0"/>
              <a:buChar char="•"/>
            </a:pPr>
            <a:r>
              <a:rPr lang="en-US" sz="2200" dirty="0">
                <a:solidFill>
                  <a:srgbClr val="FFC000"/>
                </a:solidFill>
                <a:latin typeface="Arial" pitchFamily="34" charset="0"/>
                <a:cs typeface="Arial" pitchFamily="34" charset="0"/>
              </a:rPr>
              <a:t>Establish a security evaluation process for COTS products</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199"/>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Provide Software Assurance Language for the Instructions to Suppliers</a:t>
            </a:r>
          </a:p>
          <a:p>
            <a:pPr lvl="1"/>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Specify information required to support evaluation of the proposal </a:t>
            </a:r>
          </a:p>
          <a:p>
            <a:pPr marL="688975" lvl="1" indent="-231775">
              <a:buFont typeface="Arial" pitchFamily="34" charset="0"/>
              <a:buChar char="•"/>
            </a:pPr>
            <a:r>
              <a:rPr lang="en-US" sz="2200" dirty="0">
                <a:solidFill>
                  <a:srgbClr val="FFC000"/>
                </a:solidFill>
                <a:latin typeface="Arial" pitchFamily="34" charset="0"/>
                <a:cs typeface="Arial" pitchFamily="34" charset="0"/>
              </a:rPr>
              <a:t>Answer foreign ownership, control or influence (FOCI) concerns</a:t>
            </a:r>
          </a:p>
          <a:p>
            <a:pPr marL="688975" lvl="1" indent="-231775">
              <a:buFont typeface="Arial" pitchFamily="34" charset="0"/>
              <a:buChar char="•"/>
            </a:pPr>
            <a:r>
              <a:rPr lang="en-US" sz="2200" dirty="0">
                <a:solidFill>
                  <a:srgbClr val="FFC000"/>
                </a:solidFill>
                <a:latin typeface="Arial" pitchFamily="34" charset="0"/>
                <a:cs typeface="Arial" pitchFamily="34" charset="0"/>
              </a:rPr>
              <a:t>Specify the content of the initial Software Assurance Case </a:t>
            </a:r>
          </a:p>
          <a:p>
            <a:pPr marL="688975" lvl="1" indent="-231775">
              <a:buFont typeface="Arial" pitchFamily="34" charset="0"/>
              <a:buChar char="•"/>
            </a:pPr>
            <a:r>
              <a:rPr lang="en-US" sz="2200" dirty="0">
                <a:solidFill>
                  <a:srgbClr val="FFC000"/>
                </a:solidFill>
                <a:latin typeface="Arial" pitchFamily="34" charset="0"/>
                <a:cs typeface="Arial" pitchFamily="34" charset="0"/>
              </a:rPr>
              <a:t>Specify the initial Software Assurance Plan</a:t>
            </a:r>
          </a:p>
          <a:p>
            <a:pPr marL="688975" lvl="1" indent="-231775">
              <a:buFont typeface="Arial" pitchFamily="34" charset="0"/>
              <a:buChar char="•"/>
            </a:pPr>
            <a:r>
              <a:rPr lang="en-US" sz="2200" dirty="0">
                <a:solidFill>
                  <a:srgbClr val="FFC000"/>
                </a:solidFill>
                <a:latin typeface="Arial" pitchFamily="34" charset="0"/>
                <a:cs typeface="Arial" pitchFamily="34" charset="0"/>
              </a:rPr>
              <a:t>Specify the content for the initial software architecture</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199"/>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Document Assurances </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response reflects specified security capabilities</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the response reflects the statement of work </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the response reflects evaluation factors </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the response reflects an assurance case </a:t>
            </a:r>
          </a:p>
        </p:txBody>
      </p:sp>
      <p:sp>
        <p:nvSpPr>
          <p:cNvPr id="12" name="Title 1"/>
          <p:cNvSpPr>
            <a:spLocks noGrp="1"/>
          </p:cNvSpPr>
          <p:nvPr>
            <p:ph type="title"/>
          </p:nvPr>
        </p:nvSpPr>
        <p:spPr>
          <a:xfrm>
            <a:off x="2209800" y="3810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81200" y="1008185"/>
            <a:ext cx="71628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Ensure that the supplier has submitted adequate information in response</a:t>
            </a:r>
          </a:p>
          <a:p>
            <a:pPr marL="688975" lvl="1" indent="-231775">
              <a:buFont typeface="Arial" pitchFamily="34" charset="0"/>
              <a:buChar char="•"/>
            </a:pPr>
            <a:r>
              <a:rPr lang="en-US" sz="2200" dirty="0">
                <a:solidFill>
                  <a:srgbClr val="FFC000"/>
                </a:solidFill>
                <a:latin typeface="Arial" pitchFamily="34" charset="0"/>
                <a:cs typeface="Arial" pitchFamily="34" charset="0"/>
              </a:rPr>
              <a:t>Information accommodates a request for clarification </a:t>
            </a:r>
          </a:p>
          <a:p>
            <a:pPr marL="688975" lvl="1" indent="-231775">
              <a:buFont typeface="Arial" pitchFamily="34" charset="0"/>
              <a:buChar char="•"/>
            </a:pPr>
            <a:r>
              <a:rPr lang="en-US" sz="2200" dirty="0">
                <a:solidFill>
                  <a:srgbClr val="FFC000"/>
                </a:solidFill>
                <a:latin typeface="Arial" pitchFamily="34" charset="0"/>
                <a:cs typeface="Arial" pitchFamily="34" charset="0"/>
              </a:rPr>
              <a:t>Information ensures clarity in communication supplier to customer</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supplier has adequately addressed software assurance </a:t>
            </a:r>
          </a:p>
          <a:p>
            <a:endParaRPr lang="en-US" sz="2200" dirty="0">
              <a:solidFill>
                <a:srgbClr val="FFC000"/>
              </a:solidFill>
              <a:latin typeface="Arial" pitchFamily="34" charset="0"/>
              <a:cs typeface="Arial" pitchFamily="34" charset="0"/>
            </a:endParaRPr>
          </a:p>
          <a:p>
            <a:pPr marL="225425" indent="-225425">
              <a:buFont typeface="Arial" pitchFamily="34" charset="0"/>
              <a:buChar char="•"/>
            </a:pPr>
            <a:r>
              <a:rPr lang="en-US" sz="2200" dirty="0">
                <a:solidFill>
                  <a:srgbClr val="FFC000"/>
                </a:solidFill>
                <a:latin typeface="Arial" pitchFamily="34" charset="0"/>
                <a:cs typeface="Arial" pitchFamily="34" charset="0"/>
              </a:rPr>
              <a:t>Specify Initial Software Architecture</a:t>
            </a:r>
          </a:p>
          <a:p>
            <a:pPr marL="688975" lvl="1" indent="-231775">
              <a:buFont typeface="Arial" pitchFamily="34" charset="0"/>
              <a:buChar char="•"/>
            </a:pPr>
            <a:r>
              <a:rPr lang="en-US" sz="2200" dirty="0">
                <a:solidFill>
                  <a:srgbClr val="FFC000"/>
                </a:solidFill>
                <a:latin typeface="Arial" pitchFamily="34" charset="0"/>
                <a:cs typeface="Arial" pitchFamily="34" charset="0"/>
              </a:rPr>
              <a:t>Confirm the existence of a design that assigns roles and behavior</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software-related security- roles and behaviors exist</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security is integrated into the architecture </a:t>
            </a:r>
          </a:p>
          <a:p>
            <a:pPr marL="688975" lvl="1" indent="-231775">
              <a:buFont typeface="Arial" pitchFamily="34" charset="0"/>
              <a:buChar char="•"/>
            </a:pPr>
            <a:r>
              <a:rPr lang="en-US" sz="2200" dirty="0">
                <a:solidFill>
                  <a:srgbClr val="FFC000"/>
                </a:solidFill>
                <a:latin typeface="Arial" pitchFamily="34" charset="0"/>
                <a:cs typeface="Arial" pitchFamily="34" charset="0"/>
              </a:rPr>
              <a:t>Confirm that integration reflects the software assurance case</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70474" y="1143000"/>
            <a:ext cx="7084734" cy="4572000"/>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Undertake Initial Software Assurance Planning</a:t>
            </a:r>
          </a:p>
          <a:p>
            <a:pPr marL="688975" lvl="1" indent="-231775">
              <a:buFont typeface="Arial" pitchFamily="34" charset="0"/>
              <a:buChar char="•"/>
            </a:pPr>
            <a:r>
              <a:rPr lang="en-US" sz="2000" dirty="0">
                <a:solidFill>
                  <a:srgbClr val="FFC000"/>
                </a:solidFill>
                <a:latin typeface="Arial" pitchFamily="34" charset="0"/>
                <a:cs typeface="Arial" pitchFamily="34" charset="0"/>
              </a:rPr>
              <a:t>Prepare the Software Development Plan </a:t>
            </a:r>
          </a:p>
          <a:p>
            <a:pPr marL="1257300" lvl="2" indent="-342900">
              <a:buFont typeface="Arial" panose="020B0604020202020204" pitchFamily="34" charset="0"/>
              <a:buChar char="•"/>
            </a:pPr>
            <a:r>
              <a:rPr lang="en-US" sz="2000" dirty="0">
                <a:solidFill>
                  <a:srgbClr val="FFC000"/>
                </a:solidFill>
                <a:latin typeface="Arial" pitchFamily="34" charset="0"/>
                <a:cs typeface="Arial" pitchFamily="34" charset="0"/>
              </a:rPr>
              <a:t>-  Plan to ensure quality </a:t>
            </a:r>
          </a:p>
          <a:p>
            <a:pPr marL="1250950" lvl="2" indent="-342900">
              <a:buFont typeface="Arial" panose="020B0604020202020204" pitchFamily="34" charset="0"/>
              <a:buChar char="•"/>
            </a:pPr>
            <a:r>
              <a:rPr lang="en-US" sz="2000" dirty="0">
                <a:solidFill>
                  <a:srgbClr val="FFC000"/>
                </a:solidFill>
                <a:latin typeface="Arial" pitchFamily="34" charset="0"/>
                <a:cs typeface="Arial" pitchFamily="34" charset="0"/>
              </a:rPr>
              <a:t>-  Plan to ensure security/safety </a:t>
            </a:r>
          </a:p>
          <a:p>
            <a:pPr marL="1250950" lvl="2" indent="-342900">
              <a:buFont typeface="Arial" panose="020B0604020202020204" pitchFamily="34" charset="0"/>
              <a:buChar char="•"/>
            </a:pPr>
            <a:r>
              <a:rPr lang="en-US" sz="2000" dirty="0">
                <a:solidFill>
                  <a:srgbClr val="FFC000"/>
                </a:solidFill>
                <a:latin typeface="Arial" pitchFamily="34" charset="0"/>
                <a:cs typeface="Arial" pitchFamily="34" charset="0"/>
              </a:rPr>
              <a:t>-  Plan to ensure timely delivery within cost </a:t>
            </a:r>
          </a:p>
          <a:p>
            <a:pPr marL="1250950" lvl="2" indent="-342900">
              <a:buFont typeface="Arial" panose="020B0604020202020204" pitchFamily="34" charset="0"/>
              <a:buChar char="•"/>
            </a:pPr>
            <a:r>
              <a:rPr lang="en-US" sz="2000" dirty="0">
                <a:solidFill>
                  <a:srgbClr val="FFC000"/>
                </a:solidFill>
                <a:latin typeface="Arial" pitchFamily="34" charset="0"/>
                <a:cs typeface="Arial" pitchFamily="34" charset="0"/>
              </a:rPr>
              <a:t>-  Plan to ensure appropriate engineering practices</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Risk Management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Software Test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Systems Engineering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Quality Assurance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Configuration Management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Training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Information Assurance or Security Plan</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Project Incident Response Plan </a:t>
            </a:r>
          </a:p>
          <a:p>
            <a:pPr marL="688975" lvl="1" indent="-231775">
              <a:buFont typeface="Arial" pitchFamily="34" charset="0"/>
              <a:buChar char="•"/>
            </a:pPr>
            <a:r>
              <a:rPr lang="en-US" sz="2000" dirty="0">
                <a:solidFill>
                  <a:srgbClr val="FFC000"/>
                </a:solidFill>
                <a:latin typeface="Arial" pitchFamily="34" charset="0"/>
                <a:cs typeface="Arial" pitchFamily="34" charset="0"/>
              </a:rPr>
              <a:t> Prepare a Software Contingency Plan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70474" y="1066800"/>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Ensure Presence of Standard Categories in the Software Assurance Plan </a:t>
            </a:r>
          </a:p>
          <a:p>
            <a:pPr marL="688975" lvl="1" indent="-231775">
              <a:buFont typeface="Arial" pitchFamily="34" charset="0"/>
              <a:buChar char="•"/>
            </a:pPr>
            <a:r>
              <a:rPr lang="en-US" sz="2200" dirty="0">
                <a:solidFill>
                  <a:srgbClr val="FFC000"/>
                </a:solidFill>
                <a:latin typeface="Arial" pitchFamily="34" charset="0"/>
                <a:cs typeface="Arial" pitchFamily="34" charset="0"/>
              </a:rPr>
              <a:t>Plan Purpose and Scope</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Systems Identification and Description</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Assurance Manager</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Staff Qualifications </a:t>
            </a:r>
          </a:p>
          <a:p>
            <a:endParaRPr lang="en-US" sz="2200" dirty="0">
              <a:solidFill>
                <a:srgbClr val="FFC000"/>
              </a:solidFill>
              <a:latin typeface="Arial" pitchFamily="34" charset="0"/>
              <a:cs typeface="Arial" pitchFamily="34" charset="0"/>
            </a:endParaRPr>
          </a:p>
          <a:p>
            <a:pPr marL="225425" indent="-225425">
              <a:buFont typeface="Arial" pitchFamily="34" charset="0"/>
              <a:buChar char="•"/>
            </a:pPr>
            <a:r>
              <a:rPr lang="en-US" sz="2200" dirty="0">
                <a:solidFill>
                  <a:srgbClr val="FFC000"/>
                </a:solidFill>
                <a:latin typeface="Arial" pitchFamily="34" charset="0"/>
                <a:cs typeface="Arial" pitchFamily="34" charset="0"/>
              </a:rPr>
              <a:t>Specify known software-related security risks and mitigations </a:t>
            </a:r>
          </a:p>
          <a:p>
            <a:pPr marL="688975" lvl="1" indent="-231775">
              <a:buFont typeface="Arial" pitchFamily="34" charset="0"/>
              <a:buChar char="•"/>
            </a:pPr>
            <a:r>
              <a:rPr lang="en-US" sz="2200" dirty="0">
                <a:solidFill>
                  <a:srgbClr val="FFC000"/>
                </a:solidFill>
                <a:latin typeface="Arial" pitchFamily="34" charset="0"/>
                <a:cs typeface="Arial" pitchFamily="34" charset="0"/>
              </a:rPr>
              <a:t>Identify vulnerabilities and risks associated with development</a:t>
            </a:r>
          </a:p>
          <a:p>
            <a:pPr marL="688975" lvl="1" indent="-231775">
              <a:buFont typeface="Arial" pitchFamily="34" charset="0"/>
              <a:buChar char="•"/>
            </a:pPr>
            <a:r>
              <a:rPr lang="en-US" sz="2200" dirty="0">
                <a:solidFill>
                  <a:srgbClr val="FFC000"/>
                </a:solidFill>
                <a:latin typeface="Arial" pitchFamily="34" charset="0"/>
                <a:cs typeface="Arial" pitchFamily="34" charset="0"/>
              </a:rPr>
              <a:t>Identify vulnerabilities and risks associated with deployment</a:t>
            </a:r>
          </a:p>
          <a:p>
            <a:pPr marL="688975" lvl="1" indent="-231775">
              <a:buFont typeface="Arial" pitchFamily="34" charset="0"/>
              <a:buChar char="•"/>
            </a:pPr>
            <a:r>
              <a:rPr lang="en-US" sz="2200" dirty="0">
                <a:solidFill>
                  <a:srgbClr val="FFC000"/>
                </a:solidFill>
                <a:latin typeface="Arial" pitchFamily="34" charset="0"/>
                <a:cs typeface="Arial" pitchFamily="34" charset="0"/>
              </a:rPr>
              <a:t>Steps across the lifecycle to be taken to mitigate identified risks </a:t>
            </a:r>
          </a:p>
          <a:p>
            <a:pPr lvl="1"/>
            <a:endParaRPr lang="en-US" dirty="0">
              <a:latin typeface="Arial" pitchFamily="34" charset="0"/>
              <a:cs typeface="Arial" pitchFamily="34" charset="0"/>
            </a:endParaRPr>
          </a:p>
        </p:txBody>
      </p:sp>
      <p:sp>
        <p:nvSpPr>
          <p:cNvPr id="11" name="Title 1"/>
          <p:cNvSpPr>
            <a:spLocks noGrp="1"/>
          </p:cNvSpPr>
          <p:nvPr>
            <p:ph type="title"/>
          </p:nvPr>
        </p:nvSpPr>
        <p:spPr>
          <a:xfrm>
            <a:off x="2209800" y="3048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solidFill>
                <a:schemeClr val="accent1"/>
              </a:solidFill>
              <a:effectLst>
                <a:outerShdw blurRad="38100" dist="38100" dir="2700000" algn="tl">
                  <a:srgbClr val="000000">
                    <a:alpha val="43137"/>
                  </a:srgbClr>
                </a:outerShdw>
              </a:effectLst>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01198" y="1143000"/>
            <a:ext cx="715400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dirty="0">
                <a:solidFill>
                  <a:srgbClr val="FFC000"/>
                </a:solidFill>
                <a:latin typeface="Arial" pitchFamily="34" charset="0"/>
                <a:cs typeface="Arial" pitchFamily="34" charset="0"/>
              </a:rPr>
              <a:t> </a:t>
            </a:r>
            <a:r>
              <a:rPr lang="en-US" sz="2200" dirty="0">
                <a:solidFill>
                  <a:srgbClr val="FFC000"/>
                </a:solidFill>
                <a:latin typeface="Arial" pitchFamily="34" charset="0"/>
                <a:cs typeface="Arial" pitchFamily="34" charset="0"/>
              </a:rPr>
              <a:t>Specify  Software Assurance Case</a:t>
            </a:r>
          </a:p>
          <a:p>
            <a:pPr lvl="1"/>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Security </a:t>
            </a:r>
          </a:p>
          <a:p>
            <a:pPr marL="688975" lvl="1" indent="-231775">
              <a:buFont typeface="Arial" pitchFamily="34" charset="0"/>
              <a:buChar char="•"/>
            </a:pPr>
            <a:r>
              <a:rPr lang="en-US" sz="2200" dirty="0">
                <a:solidFill>
                  <a:srgbClr val="FFC000"/>
                </a:solidFill>
                <a:latin typeface="Arial" pitchFamily="34" charset="0"/>
                <a:cs typeface="Arial" pitchFamily="34" charset="0"/>
              </a:rPr>
              <a:t>Other dependability-related goals</a:t>
            </a:r>
          </a:p>
          <a:p>
            <a:pPr marL="688975" lvl="1" indent="-231775">
              <a:buFont typeface="Arial" pitchFamily="34" charset="0"/>
              <a:buChar char="•"/>
            </a:pPr>
            <a:r>
              <a:rPr lang="en-US" sz="2200" dirty="0">
                <a:solidFill>
                  <a:srgbClr val="FFC000"/>
                </a:solidFill>
                <a:latin typeface="Arial" pitchFamily="34" charset="0"/>
                <a:cs typeface="Arial" pitchFamily="34" charset="0"/>
              </a:rPr>
              <a:t>Structure</a:t>
            </a:r>
          </a:p>
          <a:p>
            <a:pPr marL="688975" lvl="1" indent="-231775">
              <a:buFont typeface="Arial" pitchFamily="34" charset="0"/>
              <a:buChar char="•"/>
            </a:pPr>
            <a:r>
              <a:rPr lang="en-US" sz="2200" dirty="0">
                <a:solidFill>
                  <a:srgbClr val="FFC000"/>
                </a:solidFill>
                <a:latin typeface="Arial" pitchFamily="34" charset="0"/>
                <a:cs typeface="Arial" pitchFamily="34" charset="0"/>
              </a:rPr>
              <a:t>Arguments for Assurance Case</a:t>
            </a:r>
          </a:p>
          <a:p>
            <a:pPr marL="688975" lvl="1" indent="-231775">
              <a:buFont typeface="Arial" pitchFamily="34" charset="0"/>
              <a:buChar char="•"/>
            </a:pPr>
            <a:r>
              <a:rPr lang="en-US" sz="2200" dirty="0">
                <a:solidFill>
                  <a:srgbClr val="FFC000"/>
                </a:solidFill>
                <a:latin typeface="Arial" pitchFamily="34" charset="0"/>
                <a:cs typeface="Arial" pitchFamily="34" charset="0"/>
              </a:rPr>
              <a:t>Evidence</a:t>
            </a:r>
          </a:p>
          <a:p>
            <a:endParaRPr lang="en-US" sz="2200" dirty="0">
              <a:solidFill>
                <a:srgbClr val="FFC000"/>
              </a:solidFill>
              <a:latin typeface="Arial" pitchFamily="34" charset="0"/>
              <a:cs typeface="Arial" pitchFamily="34" charset="0"/>
            </a:endParaRPr>
          </a:p>
          <a:p>
            <a:pPr marL="225425" indent="-225425">
              <a:buFont typeface="Arial" pitchFamily="34" charset="0"/>
              <a:buChar char="•"/>
            </a:pPr>
            <a:r>
              <a:rPr lang="en-US" sz="2200" dirty="0">
                <a:solidFill>
                  <a:srgbClr val="FFC000"/>
                </a:solidFill>
                <a:latin typeface="Arial" pitchFamily="34" charset="0"/>
                <a:cs typeface="Arial" pitchFamily="34" charset="0"/>
              </a:rPr>
              <a:t>Specify  Software Assurance Case Management Procedure</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How the case will evolve throughout the life cycle</a:t>
            </a:r>
          </a:p>
          <a:p>
            <a:pPr marL="688975" lvl="1" indent="-231775">
              <a:buFont typeface="Arial" pitchFamily="34" charset="0"/>
              <a:buChar char="•"/>
            </a:pPr>
            <a:r>
              <a:rPr lang="en-US" sz="2200" dirty="0">
                <a:solidFill>
                  <a:srgbClr val="FFC000"/>
                </a:solidFill>
                <a:latin typeface="Arial" pitchFamily="34" charset="0"/>
                <a:cs typeface="Arial" pitchFamily="34" charset="0"/>
              </a:rPr>
              <a:t>Configuration management of the case</a:t>
            </a:r>
          </a:p>
          <a:p>
            <a:pPr marL="688975" lvl="1" indent="-231775">
              <a:buFont typeface="Arial" pitchFamily="34" charset="0"/>
              <a:buChar char="•"/>
            </a:pPr>
            <a:r>
              <a:rPr lang="en-US" sz="2200" dirty="0">
                <a:solidFill>
                  <a:srgbClr val="FFC000"/>
                </a:solidFill>
                <a:latin typeface="Arial" pitchFamily="34" charset="0"/>
                <a:cs typeface="Arial" pitchFamily="34" charset="0"/>
              </a:rPr>
              <a:t>Verification, validation, and evaluation of security</a:t>
            </a:r>
          </a:p>
        </p:txBody>
      </p:sp>
      <p:sp>
        <p:nvSpPr>
          <p:cNvPr id="12" name="Title 1"/>
          <p:cNvSpPr>
            <a:spLocks noGrp="1"/>
          </p:cNvSpPr>
          <p:nvPr>
            <p:ph type="title"/>
          </p:nvPr>
        </p:nvSpPr>
        <p:spPr>
          <a:xfrm>
            <a:off x="2209800" y="3048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70473" y="1414895"/>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Specify Software Assurance Life Cycle</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Software assurance tasks</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assurance products</a:t>
            </a:r>
          </a:p>
          <a:p>
            <a:pPr marL="688975" lvl="1" indent="-231775">
              <a:buFont typeface="Arial" pitchFamily="34" charset="0"/>
              <a:buChar char="•"/>
            </a:pPr>
            <a:r>
              <a:rPr lang="en-US" sz="2200" dirty="0">
                <a:solidFill>
                  <a:srgbClr val="FFC000"/>
                </a:solidFill>
                <a:latin typeface="Arial" pitchFamily="34" charset="0"/>
                <a:cs typeface="Arial" pitchFamily="34" charset="0"/>
              </a:rPr>
              <a:t>Documentation/records by phase</a:t>
            </a:r>
          </a:p>
          <a:p>
            <a:pPr lvl="1"/>
            <a:endParaRPr lang="en-US" sz="2200" dirty="0">
              <a:solidFill>
                <a:srgbClr val="FFC000"/>
              </a:solidFill>
              <a:latin typeface="Arial" pitchFamily="34" charset="0"/>
              <a:cs typeface="Arial" pitchFamily="34" charset="0"/>
            </a:endParaRPr>
          </a:p>
          <a:p>
            <a:pPr marL="225425" indent="-225425">
              <a:buFont typeface="Arial" pitchFamily="34" charset="0"/>
              <a:buChar char="•"/>
            </a:pPr>
            <a:r>
              <a:rPr lang="en-US" sz="2200" dirty="0">
                <a:solidFill>
                  <a:srgbClr val="FFC000"/>
                </a:solidFill>
                <a:latin typeface="Arial" pitchFamily="34" charset="0"/>
                <a:cs typeface="Arial" pitchFamily="34" charset="0"/>
              </a:rPr>
              <a:t>Specify Software Requirements and Traceability Criteria</a:t>
            </a:r>
          </a:p>
          <a:p>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Traceability management </a:t>
            </a:r>
          </a:p>
          <a:p>
            <a:pPr marL="688975" lvl="1" indent="-231775">
              <a:buFont typeface="Arial" pitchFamily="34" charset="0"/>
              <a:buChar char="•"/>
            </a:pPr>
            <a:r>
              <a:rPr lang="en-US" sz="2200" dirty="0">
                <a:solidFill>
                  <a:srgbClr val="FFC000"/>
                </a:solidFill>
                <a:latin typeface="Arial" pitchFamily="34" charset="0"/>
                <a:cs typeface="Arial" pitchFamily="34" charset="0"/>
              </a:rPr>
              <a:t>Tool Support for Traceability</a:t>
            </a:r>
          </a:p>
          <a:p>
            <a:pPr marL="688975" lvl="1" indent="-231775">
              <a:buFont typeface="Arial" pitchFamily="34" charset="0"/>
              <a:buChar char="•"/>
            </a:pPr>
            <a:r>
              <a:rPr lang="en-US" sz="2200" dirty="0">
                <a:solidFill>
                  <a:srgbClr val="FFC000"/>
                </a:solidFill>
                <a:latin typeface="Arial" pitchFamily="34" charset="0"/>
                <a:cs typeface="Arial" pitchFamily="34" charset="0"/>
              </a:rPr>
              <a:t>Subcontract Management </a:t>
            </a:r>
          </a:p>
          <a:p>
            <a:pPr marL="688975" lvl="1" indent="-231775">
              <a:buFont typeface="Arial" pitchFamily="34" charset="0"/>
              <a:buChar char="•"/>
            </a:pPr>
            <a:r>
              <a:rPr lang="en-US" sz="2200" dirty="0">
                <a:solidFill>
                  <a:srgbClr val="FFC000"/>
                </a:solidFill>
                <a:latin typeface="Arial" pitchFamily="34" charset="0"/>
                <a:cs typeface="Arial" pitchFamily="34" charset="0"/>
              </a:rPr>
              <a:t>Process and Product Certification Requirements</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Preparation of Response</a:t>
            </a:r>
          </a:p>
        </p:txBody>
      </p:sp>
    </p:spTree>
  </p:cSld>
  <p:clrMapOvr>
    <a:masterClrMapping/>
  </p:clrMapOvr>
  <p:transition>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200"/>
            <a:ext cx="6934200" cy="4876800"/>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Specify Evaluation Criteria</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Ensure evaluation criteria are included in the Request for Proposals</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evaluation criteria are used to determine the best supplier</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only significant factors and significant sub factors are criteria</a:t>
            </a:r>
          </a:p>
        </p:txBody>
      </p:sp>
      <p:sp>
        <p:nvSpPr>
          <p:cNvPr id="11" name="Title 1"/>
          <p:cNvSpPr>
            <a:spLocks noGrp="1"/>
          </p:cNvSpPr>
          <p:nvPr>
            <p:ph type="title"/>
          </p:nvPr>
        </p:nvSpPr>
        <p:spPr>
          <a:xfrm>
            <a:off x="2209800" y="381000"/>
            <a:ext cx="6705600" cy="609600"/>
          </a:xfrm>
        </p:spPr>
        <p:txBody>
          <a:bodyPr/>
          <a:lstStyle/>
          <a:p>
            <a:pPr>
              <a:tabLst>
                <a:tab pos="5092700" algn="r"/>
                <a:tab pos="6051550" algn="r"/>
              </a:tabLst>
            </a:pPr>
            <a:r>
              <a:rPr lang="en-US" dirty="0"/>
              <a:t>Source Selection</a:t>
            </a:r>
          </a:p>
        </p:txBody>
      </p:sp>
    </p:spTree>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81200" y="1219200"/>
            <a:ext cx="7174006" cy="4876800"/>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Ensure Presence of Standard Software assurance evaluation criteria </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Quality of the software assurance case</a:t>
            </a:r>
          </a:p>
          <a:p>
            <a:pPr marL="688975" lvl="1" indent="-231775">
              <a:buFont typeface="Arial" pitchFamily="34" charset="0"/>
              <a:buChar char="•"/>
            </a:pPr>
            <a:r>
              <a:rPr lang="en-US" sz="2200" dirty="0">
                <a:solidFill>
                  <a:srgbClr val="FFC000"/>
                </a:solidFill>
                <a:latin typeface="Arial" pitchFamily="34" charset="0"/>
                <a:cs typeface="Arial" pitchFamily="34" charset="0"/>
              </a:rPr>
              <a:t>Quality of the software assurance plan</a:t>
            </a:r>
          </a:p>
          <a:p>
            <a:pPr marL="688975" lvl="1" indent="-231775">
              <a:buFont typeface="Arial" pitchFamily="34" charset="0"/>
              <a:buChar char="•"/>
            </a:pPr>
            <a:r>
              <a:rPr lang="en-US" sz="2200" dirty="0">
                <a:solidFill>
                  <a:srgbClr val="FFC000"/>
                </a:solidFill>
                <a:latin typeface="Arial" pitchFamily="34" charset="0"/>
                <a:cs typeface="Arial" pitchFamily="34" charset="0"/>
              </a:rPr>
              <a:t>Quality of the software assurance architecture</a:t>
            </a:r>
          </a:p>
          <a:p>
            <a:pPr marL="688975" lvl="1" indent="-231775">
              <a:buFont typeface="Arial" pitchFamily="34" charset="0"/>
              <a:buChar char="•"/>
            </a:pPr>
            <a:r>
              <a:rPr lang="en-US" sz="2200" dirty="0">
                <a:solidFill>
                  <a:srgbClr val="FFC000"/>
                </a:solidFill>
                <a:latin typeface="Arial" pitchFamily="34" charset="0"/>
                <a:cs typeface="Arial" pitchFamily="34" charset="0"/>
              </a:rPr>
              <a:t>Experience in developing secure software</a:t>
            </a:r>
          </a:p>
          <a:p>
            <a:pPr marL="688975" lvl="1" indent="-231775">
              <a:buFont typeface="Arial" pitchFamily="34" charset="0"/>
              <a:buChar char="•"/>
            </a:pPr>
            <a:r>
              <a:rPr lang="en-US" sz="2200" dirty="0">
                <a:solidFill>
                  <a:srgbClr val="FFC000"/>
                </a:solidFill>
                <a:latin typeface="Arial" pitchFamily="34" charset="0"/>
                <a:cs typeface="Arial" pitchFamily="34" charset="0"/>
              </a:rPr>
              <a:t>Past software assurance performance under similar efforts </a:t>
            </a:r>
          </a:p>
          <a:p>
            <a:pPr marL="688975" lvl="1" indent="-231775">
              <a:buFont typeface="Arial" pitchFamily="34" charset="0"/>
              <a:buChar char="•"/>
            </a:pPr>
            <a:r>
              <a:rPr lang="en-US" sz="2200" dirty="0">
                <a:solidFill>
                  <a:srgbClr val="FFC000"/>
                </a:solidFill>
                <a:latin typeface="Arial" pitchFamily="34" charset="0"/>
                <a:cs typeface="Arial" pitchFamily="34" charset="0"/>
              </a:rPr>
              <a:t>Training program for secure software</a:t>
            </a:r>
          </a:p>
          <a:p>
            <a:pPr marL="688975" lvl="1" indent="-231775">
              <a:buFont typeface="Arial" pitchFamily="34" charset="0"/>
              <a:buChar char="•"/>
            </a:pPr>
            <a:r>
              <a:rPr lang="en-US" sz="2200" dirty="0">
                <a:solidFill>
                  <a:srgbClr val="FFC000"/>
                </a:solidFill>
                <a:latin typeface="Arial" pitchFamily="34" charset="0"/>
                <a:cs typeface="Arial" pitchFamily="34" charset="0"/>
              </a:rPr>
              <a:t>Quality of personnel and software-related security expertise</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assurance teamed with other management considerations</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Source Selection</a:t>
            </a:r>
          </a:p>
        </p:txBody>
      </p:sp>
    </p:spTree>
  </p:cSld>
  <p:clrMapOvr>
    <a:masterClrMapping/>
  </p:clrMapOvr>
  <p:transition>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199"/>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sz="2200" dirty="0">
                <a:solidFill>
                  <a:srgbClr val="FFC000"/>
                </a:solidFill>
                <a:latin typeface="Arial" pitchFamily="34" charset="0"/>
                <a:cs typeface="Arial" pitchFamily="34" charset="0"/>
              </a:rPr>
              <a:t>Specify Software Assurance Criteria in the Source Selection Plan</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Ensure plan specifies responsibilities of source selection team</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plan includes a description of the process to be followed</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the plan includes evaluation criteria </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that plan describes how to perform evaluation against criteria</a:t>
            </a:r>
          </a:p>
          <a:p>
            <a:pPr marL="688975" lvl="1" indent="-231775">
              <a:buFont typeface="Arial" pitchFamily="34" charset="0"/>
              <a:buChar char="•"/>
            </a:pPr>
            <a:r>
              <a:rPr lang="en-US" sz="2200" dirty="0">
                <a:solidFill>
                  <a:srgbClr val="FFC000"/>
                </a:solidFill>
                <a:latin typeface="Arial" pitchFamily="34" charset="0"/>
                <a:cs typeface="Arial" pitchFamily="34" charset="0"/>
              </a:rPr>
              <a:t>Ensure a person knowledgeable in SwA is part of selection team</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Source Selection</a:t>
            </a:r>
          </a:p>
        </p:txBody>
      </p:sp>
    </p:spTree>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70473" y="1257299"/>
            <a:ext cx="6934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5425" indent="-225425">
              <a:buFont typeface="Arial" pitchFamily="34" charset="0"/>
              <a:buChar char="•"/>
            </a:pPr>
            <a:r>
              <a:rPr lang="en-US" dirty="0">
                <a:latin typeface="Arial" pitchFamily="34" charset="0"/>
                <a:cs typeface="Arial" pitchFamily="34" charset="0"/>
              </a:rPr>
              <a:t> </a:t>
            </a:r>
            <a:r>
              <a:rPr lang="en-US" sz="2200" dirty="0">
                <a:solidFill>
                  <a:srgbClr val="FFC000"/>
                </a:solidFill>
                <a:latin typeface="Arial" pitchFamily="34" charset="0"/>
                <a:cs typeface="Arial" pitchFamily="34" charset="0"/>
              </a:rPr>
              <a:t>Perform Contract Negotiation</a:t>
            </a:r>
          </a:p>
          <a:p>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Ensure contractor is fully competent to do the job </a:t>
            </a:r>
          </a:p>
          <a:p>
            <a:pPr marL="688975" lvl="1" indent="-231775">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Consider share-in-savings to incentivize contractor</a:t>
            </a:r>
          </a:p>
          <a:p>
            <a:pPr lvl="2"/>
            <a:r>
              <a:rPr lang="en-US" sz="2200" dirty="0">
                <a:solidFill>
                  <a:srgbClr val="FFC000"/>
                </a:solidFill>
                <a:latin typeface="Arial" pitchFamily="34" charset="0"/>
                <a:cs typeface="Arial" pitchFamily="34" charset="0"/>
              </a:rPr>
              <a:t>-  Costs and benefits</a:t>
            </a:r>
          </a:p>
          <a:p>
            <a:pPr lvl="2"/>
            <a:r>
              <a:rPr lang="en-US" sz="2200" dirty="0">
                <a:solidFill>
                  <a:srgbClr val="FFC000"/>
                </a:solidFill>
                <a:latin typeface="Arial" pitchFamily="34" charset="0"/>
                <a:cs typeface="Arial" pitchFamily="34" charset="0"/>
              </a:rPr>
              <a:t>-  Willingness to afford more time to engage in training </a:t>
            </a:r>
          </a:p>
          <a:p>
            <a:pPr lvl="2"/>
            <a:r>
              <a:rPr lang="en-US" sz="2200" dirty="0">
                <a:solidFill>
                  <a:srgbClr val="FFC000"/>
                </a:solidFill>
                <a:latin typeface="Arial" pitchFamily="34" charset="0"/>
                <a:cs typeface="Arial" pitchFamily="34" charset="0"/>
              </a:rPr>
              <a:t>-  Shift the burden of some of the risk to the acquirer </a:t>
            </a:r>
          </a:p>
          <a:p>
            <a:pPr lvl="2"/>
            <a:r>
              <a:rPr lang="en-US" sz="2200" dirty="0">
                <a:solidFill>
                  <a:srgbClr val="FFC000"/>
                </a:solidFill>
                <a:latin typeface="Arial" pitchFamily="34" charset="0"/>
                <a:cs typeface="Arial" pitchFamily="34" charset="0"/>
              </a:rPr>
              <a:t>-  Provide additional cost or performance incentives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Contact Negotiation</a:t>
            </a:r>
          </a:p>
        </p:txBody>
      </p:sp>
    </p:spTree>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algn="ctr"/>
            <a:r>
              <a:rPr lang="en-US" sz="3600" dirty="0">
                <a:solidFill>
                  <a:srgbClr val="FFC000"/>
                </a:solidFill>
                <a:latin typeface="Arial" pitchFamily="34" charset="0"/>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5989" y="2415788"/>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a:ln>
                  <a:noFill/>
                </a:ln>
                <a:solidFill>
                  <a:srgbClr val="4F81BD"/>
                </a:solidFill>
                <a:effectLst/>
                <a:uLnTx/>
                <a:uFillTx/>
                <a:latin typeface="Arial" pitchFamily="34" charset="0"/>
                <a:ea typeface="+mn-ea"/>
                <a:cs typeface="Arial" pitchFamily="34" charset="0"/>
              </a:rPr>
              <a:t>Unit 3 </a:t>
            </a:r>
            <a:r>
              <a:rPr kumimoji="0" lang="en-US" sz="28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 Specification and Contracting of Secure Software</a:t>
            </a:r>
            <a:endParaRPr kumimoji="0" lang="en-US" sz="2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
        <p:nvSpPr>
          <p:cNvPr id="12" name="TextBox 11">
            <a:extLst>
              <a:ext uri="{FF2B5EF4-FFF2-40B4-BE49-F238E27FC236}">
                <a16:creationId xmlns:a16="http://schemas.microsoft.com/office/drawing/2014/main" id="{5F18E767-8531-4701-825C-2FA3BD8B3476}"/>
              </a:ext>
            </a:extLst>
          </p:cNvPr>
          <p:cNvSpPr txBox="1"/>
          <p:nvPr/>
        </p:nvSpPr>
        <p:spPr>
          <a:xfrm>
            <a:off x="1524000" y="1432371"/>
            <a:ext cx="7620000" cy="533764"/>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2800" b="0"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Arial" panose="020B0604020202020204" pitchFamily="34" charset="0"/>
                <a:ea typeface="+mn-ea"/>
                <a:cs typeface="Arial" panose="020B0604020202020204" pitchFamily="34" charset="0"/>
              </a:rPr>
              <a:t>Ensuring the Acquisition of Secure Software</a:t>
            </a:r>
          </a:p>
        </p:txBody>
      </p:sp>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257299"/>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indent="-231775">
              <a:buFont typeface="Arial" pitchFamily="34" charset="0"/>
              <a:buChar char="•"/>
            </a:pPr>
            <a:r>
              <a:rPr lang="en-US" sz="2200" dirty="0">
                <a:solidFill>
                  <a:srgbClr val="FFC000"/>
                </a:solidFill>
                <a:latin typeface="Arial" pitchFamily="34" charset="0"/>
                <a:cs typeface="Arial" pitchFamily="34" charset="0"/>
              </a:rPr>
              <a:t>Methods for issuing a written request to prospective suppliers</a:t>
            </a:r>
          </a:p>
          <a:p>
            <a:pPr marL="688975" lvl="1" indent="-231775">
              <a:buFont typeface="Arial" pitchFamily="34" charset="0"/>
              <a:buChar char="•"/>
            </a:pPr>
            <a:endParaRPr lang="en-US" sz="2200" dirty="0">
              <a:solidFill>
                <a:srgbClr val="FFC000"/>
              </a:solidFill>
              <a:latin typeface="Arial" pitchFamily="34" charset="0"/>
              <a:cs typeface="Arial" pitchFamily="34" charset="0"/>
            </a:endParaRPr>
          </a:p>
          <a:p>
            <a:pPr lvl="1">
              <a:buFont typeface="Arial" pitchFamily="34" charset="0"/>
              <a:buChar char="•"/>
            </a:pPr>
            <a:r>
              <a:rPr lang="en-US" sz="2200" dirty="0">
                <a:solidFill>
                  <a:srgbClr val="FFC000"/>
                </a:solidFill>
                <a:latin typeface="Arial" pitchFamily="34" charset="0"/>
                <a:cs typeface="Arial" pitchFamily="34" charset="0"/>
              </a:rPr>
              <a:t>  Vendor intelligence</a:t>
            </a:r>
          </a:p>
          <a:p>
            <a:pPr lvl="1">
              <a:buFont typeface="Arial" pitchFamily="34" charset="0"/>
              <a:buChar char="•"/>
            </a:pPr>
            <a:r>
              <a:rPr lang="en-US" sz="2200" dirty="0">
                <a:solidFill>
                  <a:srgbClr val="FFC000"/>
                </a:solidFill>
                <a:latin typeface="Arial" pitchFamily="34" charset="0"/>
                <a:cs typeface="Arial" pitchFamily="34" charset="0"/>
              </a:rPr>
              <a:t>  Market Surveys</a:t>
            </a:r>
          </a:p>
          <a:p>
            <a:pPr lvl="1">
              <a:buFont typeface="Arial" pitchFamily="34" charset="0"/>
              <a:buChar char="•"/>
            </a:pPr>
            <a:r>
              <a:rPr lang="en-US" sz="2200" dirty="0">
                <a:solidFill>
                  <a:srgbClr val="FFC000"/>
                </a:solidFill>
                <a:latin typeface="Arial" pitchFamily="34" charset="0"/>
                <a:cs typeface="Arial" pitchFamily="34" charset="0"/>
              </a:rPr>
              <a:t>  Public Solicitation of Bids</a:t>
            </a:r>
          </a:p>
          <a:p>
            <a:pPr lvl="1">
              <a:buFont typeface="Arial" pitchFamily="34" charset="0"/>
              <a:buChar char="•"/>
            </a:pPr>
            <a:r>
              <a:rPr lang="en-US" sz="2200" dirty="0">
                <a:solidFill>
                  <a:srgbClr val="FFC000"/>
                </a:solidFill>
                <a:latin typeface="Arial" pitchFamily="34" charset="0"/>
                <a:cs typeface="Arial" pitchFamily="34" charset="0"/>
              </a:rPr>
              <a:t>  Community Networking</a:t>
            </a:r>
          </a:p>
          <a:p>
            <a:pPr lvl="1">
              <a:buFont typeface="Arial" pitchFamily="34" charset="0"/>
              <a:buChar char="•"/>
            </a:pPr>
            <a:r>
              <a:rPr lang="en-US" sz="2200" dirty="0">
                <a:solidFill>
                  <a:srgbClr val="FFC000"/>
                </a:solidFill>
                <a:latin typeface="Arial" pitchFamily="34" charset="0"/>
                <a:cs typeface="Arial" pitchFamily="34" charset="0"/>
              </a:rPr>
              <a:t>  Sole Source</a:t>
            </a:r>
          </a:p>
          <a:p>
            <a:pPr lvl="1">
              <a:buFont typeface="Arial" pitchFamily="34" charset="0"/>
              <a:buChar char="•"/>
            </a:pPr>
            <a:endParaRPr lang="en-US" sz="2200" dirty="0">
              <a:solidFill>
                <a:srgbClr val="FFC000"/>
              </a:solidFill>
              <a:latin typeface="Arial" pitchFamily="34" charset="0"/>
              <a:cs typeface="Arial" pitchFamily="34" charset="0"/>
            </a:endParaRPr>
          </a:p>
          <a:p>
            <a:pPr>
              <a:buFont typeface="Arial" pitchFamily="34" charset="0"/>
              <a:buChar char="•"/>
            </a:pPr>
            <a:r>
              <a:rPr lang="en-US" sz="2200" dirty="0">
                <a:solidFill>
                  <a:srgbClr val="FFC000"/>
                </a:solidFill>
                <a:latin typeface="Arial" pitchFamily="34" charset="0"/>
                <a:cs typeface="Arial" pitchFamily="34" charset="0"/>
              </a:rPr>
              <a:t>  Standard Security Elements of the RFP</a:t>
            </a:r>
          </a:p>
          <a:p>
            <a:pPr>
              <a:buFont typeface="Arial" pitchFamily="34" charset="0"/>
              <a:buChar char="•"/>
            </a:pPr>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Business Case and Justification</a:t>
            </a:r>
          </a:p>
          <a:p>
            <a:pPr marL="688975" lvl="1" indent="-231775">
              <a:buFont typeface="Arial" pitchFamily="34" charset="0"/>
              <a:buChar char="•"/>
            </a:pPr>
            <a:r>
              <a:rPr lang="en-US" sz="2200" dirty="0">
                <a:solidFill>
                  <a:srgbClr val="FFC000"/>
                </a:solidFill>
                <a:latin typeface="Arial" pitchFamily="34" charset="0"/>
                <a:cs typeface="Arial" pitchFamily="34" charset="0"/>
              </a:rPr>
              <a:t>Assurance Case for Product or Service</a:t>
            </a:r>
          </a:p>
          <a:p>
            <a:pPr marL="688975" lvl="1" indent="-231775">
              <a:buFont typeface="Arial" pitchFamily="34" charset="0"/>
              <a:buChar char="•"/>
            </a:pPr>
            <a:r>
              <a:rPr lang="en-US" sz="2200" dirty="0">
                <a:solidFill>
                  <a:srgbClr val="FFC000"/>
                </a:solidFill>
                <a:latin typeface="Arial" pitchFamily="34" charset="0"/>
                <a:cs typeface="Arial" pitchFamily="34" charset="0"/>
              </a:rPr>
              <a:t>Terms and Conditions for Performance</a:t>
            </a:r>
          </a:p>
          <a:p>
            <a:pPr lvl="1">
              <a:buFont typeface="Arial" pitchFamily="34" charset="0"/>
              <a:buChar char="•"/>
            </a:pPr>
            <a:endParaRPr lang="en-US" sz="20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34078" y="990600"/>
            <a:ext cx="7209921"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indent="-231775">
              <a:buFont typeface="Arial" pitchFamily="34" charset="0"/>
              <a:buChar char="•"/>
            </a:pPr>
            <a:r>
              <a:rPr lang="en-US" sz="2200" dirty="0">
                <a:solidFill>
                  <a:srgbClr val="FFC000"/>
                </a:solidFill>
                <a:latin typeface="Arial" pitchFamily="34" charset="0"/>
                <a:cs typeface="Arial" pitchFamily="34" charset="0"/>
              </a:rPr>
              <a:t>Specify Software assurance needs and requirements in RFP</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Assurance Measures/metrics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for software assurance case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Instructions to suppliers on information to be submit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Appropriate evaluation criteria for software assurance </a:t>
            </a:r>
          </a:p>
          <a:p>
            <a:endParaRPr lang="en-US" sz="2200" dirty="0">
              <a:solidFill>
                <a:srgbClr val="FFC000"/>
              </a:solidFill>
              <a:latin typeface="Arial" pitchFamily="34" charset="0"/>
              <a:cs typeface="Arial" pitchFamily="34" charset="0"/>
            </a:endParaRPr>
          </a:p>
          <a:p>
            <a:pPr marL="231775" indent="-231775">
              <a:buFont typeface="Arial" pitchFamily="34" charset="0"/>
              <a:buChar char="•"/>
            </a:pPr>
            <a:r>
              <a:rPr lang="en-US" sz="2200" dirty="0">
                <a:solidFill>
                  <a:srgbClr val="FFC000"/>
                </a:solidFill>
                <a:latin typeface="Arial" pitchFamily="34" charset="0"/>
                <a:cs typeface="Arial" pitchFamily="34" charset="0"/>
              </a:rPr>
              <a:t>Specify  Other documentation to manage supplier selection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Guidance on what is to be evaluated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How information provided by the supplier will be evaluated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Who should be involved in the evaluation</a:t>
            </a:r>
            <a:r>
              <a:rPr lang="en-US" sz="2200" dirty="0">
                <a:latin typeface="Arial" pitchFamily="34" charset="0"/>
                <a:cs typeface="Arial" pitchFamily="34" charset="0"/>
              </a:rPr>
              <a:t>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6020" y="1066800"/>
            <a:ext cx="708798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indent="-231775">
              <a:buFont typeface="Arial" pitchFamily="34" charset="0"/>
              <a:buChar char="•"/>
            </a:pPr>
            <a:r>
              <a:rPr lang="en-US" sz="2200" dirty="0">
                <a:solidFill>
                  <a:srgbClr val="FFC000"/>
                </a:solidFill>
                <a:latin typeface="Arial" pitchFamily="34" charset="0"/>
                <a:cs typeface="Arial" pitchFamily="34" charset="0"/>
              </a:rPr>
              <a:t>Specify  Software Assurance Terms and Conditions</a:t>
            </a:r>
          </a:p>
          <a:p>
            <a:endParaRPr lang="en-US" sz="2200" dirty="0">
              <a:solidFill>
                <a:srgbClr val="FFC000"/>
              </a:solidFill>
              <a:latin typeface="Arial" pitchFamily="34" charset="0"/>
              <a:cs typeface="Arial" pitchFamily="34" charset="0"/>
            </a:endParaRPr>
          </a:p>
          <a:p>
            <a:pPr marL="682625" lvl="1" indent="-225425">
              <a:buFont typeface="Arial" pitchFamily="34" charset="0"/>
              <a:buChar char="•"/>
            </a:pPr>
            <a:r>
              <a:rPr lang="en-US" sz="2200" dirty="0">
                <a:solidFill>
                  <a:srgbClr val="FFC000"/>
                </a:solidFill>
                <a:latin typeface="Arial" pitchFamily="34" charset="0"/>
                <a:cs typeface="Arial" pitchFamily="34" charset="0"/>
              </a:rPr>
              <a:t>Identify software assurance responsibilities </a:t>
            </a:r>
          </a:p>
          <a:p>
            <a:pPr marL="682625" lvl="1" indent="-225425">
              <a:buFont typeface="Arial" pitchFamily="34" charset="0"/>
              <a:buChar char="•"/>
            </a:pPr>
            <a:r>
              <a:rPr lang="en-US" sz="2200" dirty="0">
                <a:solidFill>
                  <a:srgbClr val="FFC000"/>
                </a:solidFill>
                <a:latin typeface="Arial" pitchFamily="34" charset="0"/>
                <a:cs typeface="Arial" pitchFamily="34" charset="0"/>
              </a:rPr>
              <a:t>Assign contractual responsibilities to parties </a:t>
            </a:r>
          </a:p>
          <a:p>
            <a:pPr marL="682625" lvl="1" indent="-225425">
              <a:buFont typeface="Arial" pitchFamily="34" charset="0"/>
              <a:buChar char="•"/>
            </a:pPr>
            <a:r>
              <a:rPr lang="en-US" sz="2200" dirty="0">
                <a:solidFill>
                  <a:srgbClr val="FFC000"/>
                </a:solidFill>
                <a:latin typeface="Arial" pitchFamily="34" charset="0"/>
                <a:cs typeface="Arial" pitchFamily="34" charset="0"/>
              </a:rPr>
              <a:t>Assign contractual obligations for performance </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right to audit (security review)</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secure coding practices</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security warranties </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legal responsibilities</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Contractual risk and responsibility</a:t>
            </a:r>
          </a:p>
          <a:p>
            <a:pPr marL="1027113" lvl="3" indent="-173038"/>
            <a:r>
              <a:rPr lang="en-US" sz="2200" dirty="0">
                <a:solidFill>
                  <a:srgbClr val="FFC000"/>
                </a:solidFill>
                <a:latin typeface="Arial" pitchFamily="34" charset="0"/>
                <a:cs typeface="Arial" pitchFamily="34" charset="0"/>
              </a:rPr>
              <a:t>-  responsibility for integrity, confidentiality, and availability</a:t>
            </a:r>
          </a:p>
          <a:p>
            <a:pPr marL="1027113" lvl="3" indent="-173038"/>
            <a:r>
              <a:rPr lang="en-US" sz="2200" dirty="0">
                <a:solidFill>
                  <a:srgbClr val="FFC000"/>
                </a:solidFill>
                <a:latin typeface="Arial" pitchFamily="34" charset="0"/>
                <a:cs typeface="Arial" pitchFamily="34" charset="0"/>
              </a:rPr>
              <a:t>-  guarantees, warranties, and liquidated damages </a:t>
            </a:r>
          </a:p>
          <a:p>
            <a:pPr marL="682625" lvl="1" indent="-225425">
              <a:buFont typeface="Arial" pitchFamily="34" charset="0"/>
              <a:buChar char="•"/>
            </a:pPr>
            <a:r>
              <a:rPr lang="en-US" sz="2200" dirty="0">
                <a:solidFill>
                  <a:srgbClr val="FFC000"/>
                </a:solidFill>
                <a:latin typeface="Arial" pitchFamily="34" charset="0"/>
                <a:cs typeface="Arial" pitchFamily="34" charset="0"/>
              </a:rPr>
              <a:t>Specify security violation types</a:t>
            </a:r>
          </a:p>
          <a:p>
            <a:pPr marL="854075" lvl="3"/>
            <a:r>
              <a:rPr lang="en-US" sz="2200" dirty="0">
                <a:solidFill>
                  <a:srgbClr val="FFC000"/>
                </a:solidFill>
                <a:latin typeface="Arial" pitchFamily="34" charset="0"/>
                <a:cs typeface="Arial" pitchFamily="34" charset="0"/>
              </a:rPr>
              <a:t>-  backdoors </a:t>
            </a:r>
          </a:p>
          <a:p>
            <a:pPr marL="854075" lvl="3"/>
            <a:r>
              <a:rPr lang="en-US" sz="2200" dirty="0">
                <a:solidFill>
                  <a:srgbClr val="FFC000"/>
                </a:solidFill>
                <a:latin typeface="Arial" pitchFamily="34" charset="0"/>
                <a:cs typeface="Arial" pitchFamily="34" charset="0"/>
              </a:rPr>
              <a:t>-  malicious code</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7400" y="1600199"/>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Specify terms and conditions for remediation procedures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Specify requirement for software assurance training</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 investigation into the chain of ownership FOCI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46492" y="1371600"/>
            <a:ext cx="67818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28600" indent="-228600">
              <a:buFont typeface="Arial" pitchFamily="34" charset="0"/>
              <a:buChar char="•"/>
            </a:pPr>
            <a:r>
              <a:rPr lang="en-US" sz="2200" dirty="0">
                <a:solidFill>
                  <a:srgbClr val="FFC000"/>
                </a:solidFill>
                <a:latin typeface="Arial" pitchFamily="34" charset="0"/>
                <a:cs typeface="Arial" pitchFamily="34" charset="0"/>
              </a:rPr>
              <a:t>Specify Information Security Features </a:t>
            </a:r>
          </a:p>
          <a:p>
            <a:endParaRPr lang="en-US" sz="2200" dirty="0">
              <a:solidFill>
                <a:srgbClr val="FFC000"/>
              </a:solidFill>
              <a:latin typeface="Arial" pitchFamily="34" charset="0"/>
              <a:cs typeface="Arial" pitchFamily="34" charset="0"/>
            </a:endParaRPr>
          </a:p>
          <a:p>
            <a:pPr marL="688975" lvl="1" indent="-231775">
              <a:buFont typeface="Arial" pitchFamily="34" charset="0"/>
              <a:buChar char="•"/>
            </a:pPr>
            <a:r>
              <a:rPr lang="en-US" sz="2200" dirty="0">
                <a:solidFill>
                  <a:srgbClr val="FFC000"/>
                </a:solidFill>
                <a:latin typeface="Arial" pitchFamily="34" charset="0"/>
                <a:cs typeface="Arial" pitchFamily="34" charset="0"/>
              </a:rPr>
              <a:t>Access control</a:t>
            </a:r>
          </a:p>
          <a:p>
            <a:pPr marL="688975" lvl="1" indent="-231775">
              <a:buFont typeface="Arial" pitchFamily="34" charset="0"/>
              <a:buChar char="•"/>
            </a:pPr>
            <a:r>
              <a:rPr lang="en-US" sz="2200" dirty="0">
                <a:solidFill>
                  <a:srgbClr val="FFC000"/>
                </a:solidFill>
                <a:latin typeface="Arial" pitchFamily="34" charset="0"/>
                <a:cs typeface="Arial" pitchFamily="34" charset="0"/>
              </a:rPr>
              <a:t>Identification and authentication</a:t>
            </a:r>
          </a:p>
          <a:p>
            <a:pPr marL="688975" lvl="1" indent="-231775">
              <a:buFont typeface="Arial" pitchFamily="34" charset="0"/>
              <a:buChar char="•"/>
            </a:pPr>
            <a:r>
              <a:rPr lang="en-US" sz="2200" dirty="0">
                <a:solidFill>
                  <a:srgbClr val="FFC000"/>
                </a:solidFill>
                <a:latin typeface="Arial" pitchFamily="34" charset="0"/>
                <a:cs typeface="Arial" pitchFamily="34" charset="0"/>
              </a:rPr>
              <a:t>Auditing</a:t>
            </a:r>
          </a:p>
          <a:p>
            <a:pPr marL="688975" lvl="1" indent="-231775">
              <a:buFont typeface="Arial" pitchFamily="34" charset="0"/>
              <a:buChar char="•"/>
            </a:pPr>
            <a:r>
              <a:rPr lang="en-US" sz="2200" dirty="0">
                <a:solidFill>
                  <a:srgbClr val="FFC000"/>
                </a:solidFill>
                <a:latin typeface="Arial" pitchFamily="34" charset="0"/>
                <a:cs typeface="Arial" pitchFamily="34" charset="0"/>
              </a:rPr>
              <a:t>Cryptography</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integrity requirements</a:t>
            </a:r>
          </a:p>
          <a:p>
            <a:pPr marL="688975" lvl="1" indent="-231775">
              <a:buFont typeface="Arial" pitchFamily="34" charset="0"/>
              <a:buChar char="•"/>
            </a:pPr>
            <a:r>
              <a:rPr lang="en-US" sz="2200" dirty="0">
                <a:solidFill>
                  <a:srgbClr val="FFC000"/>
                </a:solidFill>
                <a:latin typeface="Arial" pitchFamily="34" charset="0"/>
                <a:cs typeface="Arial" pitchFamily="34" charset="0"/>
              </a:rPr>
              <a:t>Software architecture</a:t>
            </a:r>
          </a:p>
          <a:p>
            <a:pPr marL="688975" lvl="1" indent="-231775">
              <a:buFont typeface="Arial" pitchFamily="34" charset="0"/>
              <a:buChar char="•"/>
            </a:pPr>
            <a:r>
              <a:rPr lang="en-US" sz="2200" dirty="0">
                <a:solidFill>
                  <a:srgbClr val="FFC000"/>
                </a:solidFill>
                <a:latin typeface="Arial" pitchFamily="34" charset="0"/>
                <a:cs typeface="Arial" pitchFamily="34" charset="0"/>
              </a:rPr>
              <a:t>Media sanitation</a:t>
            </a:r>
          </a:p>
          <a:p>
            <a:pPr marL="688975" lvl="1" indent="-231775">
              <a:buFont typeface="Arial" pitchFamily="34" charset="0"/>
              <a:buChar char="•"/>
            </a:pPr>
            <a:r>
              <a:rPr lang="en-US" sz="2200" dirty="0">
                <a:solidFill>
                  <a:srgbClr val="FFC000"/>
                </a:solidFill>
                <a:latin typeface="Arial" pitchFamily="34" charset="0"/>
                <a:cs typeface="Arial" pitchFamily="34" charset="0"/>
              </a:rPr>
              <a:t>Non-</a:t>
            </a:r>
            <a:r>
              <a:rPr lang="en-US" sz="2200" dirty="0" err="1">
                <a:solidFill>
                  <a:srgbClr val="FFC000"/>
                </a:solidFill>
                <a:latin typeface="Arial" pitchFamily="34" charset="0"/>
                <a:cs typeface="Arial" pitchFamily="34" charset="0"/>
              </a:rPr>
              <a:t>bypassibility</a:t>
            </a:r>
            <a:r>
              <a:rPr lang="en-US" sz="2200" dirty="0">
                <a:solidFill>
                  <a:srgbClr val="FFC000"/>
                </a:solidFill>
                <a:latin typeface="Arial" pitchFamily="34" charset="0"/>
                <a:cs typeface="Arial" pitchFamily="34" charset="0"/>
              </a:rPr>
              <a:t> and self-protection of security functionality</a:t>
            </a:r>
          </a:p>
          <a:p>
            <a:pPr marL="688975" lvl="1" indent="-231775">
              <a:buFont typeface="Arial" pitchFamily="34" charset="0"/>
              <a:buChar char="•"/>
            </a:pPr>
            <a:r>
              <a:rPr lang="en-US" sz="2200" dirty="0">
                <a:solidFill>
                  <a:srgbClr val="FFC000"/>
                </a:solidFill>
                <a:latin typeface="Arial" pitchFamily="34" charset="0"/>
                <a:cs typeface="Arial" pitchFamily="34" charset="0"/>
              </a:rPr>
              <a:t>Other software-related information security processes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99598" y="990600"/>
            <a:ext cx="7155609"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231775" indent="-231775">
              <a:buFont typeface="Arial" pitchFamily="34" charset="0"/>
              <a:buChar char="•"/>
            </a:pPr>
            <a:r>
              <a:rPr lang="en-US" sz="2200" dirty="0">
                <a:solidFill>
                  <a:srgbClr val="FFC000"/>
                </a:solidFill>
                <a:latin typeface="Arial" pitchFamily="34" charset="0"/>
                <a:cs typeface="Arial" pitchFamily="34" charset="0"/>
              </a:rPr>
              <a:t>Specify  Acceptance Criteria for COTS Integrations  </a:t>
            </a:r>
          </a:p>
          <a:p>
            <a:pPr marL="682625" lvl="1" indent="-225425">
              <a:buFont typeface="Arial" pitchFamily="34" charset="0"/>
              <a:buChar char="•"/>
            </a:pPr>
            <a:r>
              <a:rPr lang="en-US" sz="2200" dirty="0">
                <a:solidFill>
                  <a:srgbClr val="FFC000"/>
                </a:solidFill>
                <a:latin typeface="Arial" pitchFamily="34" charset="0"/>
                <a:cs typeface="Arial" pitchFamily="34" charset="0"/>
              </a:rPr>
              <a:t>Contractual terms/conditions </a:t>
            </a:r>
          </a:p>
          <a:p>
            <a:pPr marL="682625" lvl="1" indent="-225425">
              <a:buFont typeface="Arial" pitchFamily="34" charset="0"/>
              <a:buChar char="•"/>
            </a:pPr>
            <a:r>
              <a:rPr lang="en-US" sz="2200" dirty="0">
                <a:solidFill>
                  <a:srgbClr val="FFC000"/>
                </a:solidFill>
                <a:latin typeface="Arial" pitchFamily="34" charset="0"/>
                <a:cs typeface="Arial" pitchFamily="34" charset="0"/>
              </a:rPr>
              <a:t>Assurance that security features are properly configured</a:t>
            </a:r>
          </a:p>
          <a:p>
            <a:pPr marL="682625" lvl="1" indent="-225425">
              <a:buFont typeface="Arial" pitchFamily="34" charset="0"/>
              <a:buChar char="•"/>
            </a:pPr>
            <a:r>
              <a:rPr lang="en-US" sz="2200" dirty="0">
                <a:solidFill>
                  <a:srgbClr val="FFC000"/>
                </a:solidFill>
                <a:latin typeface="Arial" pitchFamily="34" charset="0"/>
                <a:cs typeface="Arial" pitchFamily="34" charset="0"/>
              </a:rPr>
              <a:t>Assurance that software is fully functional on hardened platforms</a:t>
            </a:r>
          </a:p>
          <a:p>
            <a:pPr marL="682625" lvl="1" indent="-225425">
              <a:buFont typeface="Arial" pitchFamily="34" charset="0"/>
              <a:buChar char="•"/>
            </a:pPr>
            <a:r>
              <a:rPr lang="en-US" sz="2200" dirty="0">
                <a:solidFill>
                  <a:srgbClr val="FFC000"/>
                </a:solidFill>
                <a:latin typeface="Arial" pitchFamily="34" charset="0"/>
                <a:cs typeface="Arial" pitchFamily="34" charset="0"/>
              </a:rPr>
              <a:t>Assurance that updates do not change any configuration settings</a:t>
            </a:r>
          </a:p>
          <a:p>
            <a:pPr marL="682625" lvl="1" indent="-225425">
              <a:buFont typeface="Arial" pitchFamily="34" charset="0"/>
              <a:buChar char="•"/>
            </a:pPr>
            <a:r>
              <a:rPr lang="en-US" sz="2200" dirty="0">
                <a:solidFill>
                  <a:srgbClr val="FFC000"/>
                </a:solidFill>
                <a:latin typeface="Arial" pitchFamily="34" charset="0"/>
                <a:cs typeface="Arial" pitchFamily="34" charset="0"/>
              </a:rPr>
              <a:t>Assurance of vulnerability test reporting</a:t>
            </a:r>
          </a:p>
          <a:p>
            <a:pPr>
              <a:buFont typeface="Arial" pitchFamily="34" charset="0"/>
              <a:buChar char="•"/>
            </a:pPr>
            <a:endParaRPr lang="en-US" sz="2200" dirty="0">
              <a:solidFill>
                <a:srgbClr val="FFC000"/>
              </a:solidFill>
              <a:latin typeface="Arial" pitchFamily="34" charset="0"/>
              <a:cs typeface="Arial" pitchFamily="34" charset="0"/>
            </a:endParaRPr>
          </a:p>
          <a:p>
            <a:pPr marL="231775" indent="-231775">
              <a:buFont typeface="Arial" pitchFamily="34" charset="0"/>
              <a:buChar char="•"/>
            </a:pPr>
            <a:r>
              <a:rPr lang="en-US" sz="2200" dirty="0">
                <a:solidFill>
                  <a:srgbClr val="FFC000"/>
                </a:solidFill>
                <a:latin typeface="Arial" pitchFamily="34" charset="0"/>
                <a:cs typeface="Arial" pitchFamily="34" charset="0"/>
              </a:rPr>
              <a:t>Specify Software Assurance and the Common Criteria   (if required) </a:t>
            </a:r>
          </a:p>
          <a:p>
            <a:pPr marL="688975" lvl="1" indent="-231775">
              <a:buFont typeface="Arial" pitchFamily="34" charset="0"/>
              <a:buChar char="•"/>
            </a:pPr>
            <a:r>
              <a:rPr lang="en-US" sz="2200" dirty="0">
                <a:solidFill>
                  <a:srgbClr val="FFC000"/>
                </a:solidFill>
                <a:latin typeface="Arial" pitchFamily="34" charset="0"/>
                <a:cs typeface="Arial" pitchFamily="34" charset="0"/>
              </a:rPr>
              <a:t>Define protection profiles containing security requirements </a:t>
            </a:r>
          </a:p>
          <a:p>
            <a:pPr marL="688975" lvl="1" indent="-231775">
              <a:buFont typeface="Arial" pitchFamily="34" charset="0"/>
              <a:buChar char="•"/>
            </a:pPr>
            <a:r>
              <a:rPr lang="en-US" sz="2200" dirty="0">
                <a:solidFill>
                  <a:srgbClr val="FFC000"/>
                </a:solidFill>
                <a:latin typeface="Arial" pitchFamily="34" charset="0"/>
                <a:cs typeface="Arial" pitchFamily="34" charset="0"/>
              </a:rPr>
              <a:t>Create a specification for secure software </a:t>
            </a:r>
          </a:p>
          <a:p>
            <a:pPr marL="688975" lvl="1" indent="-231775">
              <a:buFont typeface="Arial" pitchFamily="34" charset="0"/>
              <a:buChar char="•"/>
            </a:pPr>
            <a:r>
              <a:rPr lang="en-US" sz="2200" dirty="0">
                <a:solidFill>
                  <a:srgbClr val="FFC000"/>
                </a:solidFill>
                <a:latin typeface="Arial" pitchFamily="34" charset="0"/>
                <a:cs typeface="Arial" pitchFamily="34" charset="0"/>
              </a:rPr>
              <a:t>Base software assurance cases on the specification </a:t>
            </a:r>
          </a:p>
        </p:txBody>
      </p:sp>
      <p:sp>
        <p:nvSpPr>
          <p:cNvPr id="10" name="Title 1"/>
          <p:cNvSpPr>
            <a:spLocks noGrp="1"/>
          </p:cNvSpPr>
          <p:nvPr>
            <p:ph type="title"/>
          </p:nvPr>
        </p:nvSpPr>
        <p:spPr>
          <a:xfrm>
            <a:off x="2209800" y="381000"/>
            <a:ext cx="6705600" cy="609600"/>
          </a:xfrm>
        </p:spPr>
        <p:txBody>
          <a:bodyPr/>
          <a:lstStyle/>
          <a:p>
            <a:pPr>
              <a:tabLst>
                <a:tab pos="5092700" algn="r"/>
                <a:tab pos="6051550" algn="r"/>
              </a:tabLst>
            </a:pPr>
            <a:r>
              <a:rPr lang="en-US" dirty="0"/>
              <a:t>Request for Proposals (RFP)</a:t>
            </a:r>
          </a:p>
        </p:txBody>
      </p:sp>
    </p:spTree>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1743</Words>
  <Application>Microsoft Office PowerPoint</Application>
  <PresentationFormat>On-screen Show (4:3)</PresentationFormat>
  <Paragraphs>282</Paragraphs>
  <Slides>29</Slides>
  <Notes>29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29</vt:i4>
      </vt:variant>
    </vt:vector>
  </HeadingPairs>
  <TitlesOfParts>
    <vt:vector size="34" baseType="lpstr">
      <vt:lpstr>Arial</vt:lpstr>
      <vt:lpstr>Calibri</vt:lpstr>
      <vt:lpstr>Times New Roman</vt:lpstr>
      <vt:lpstr>Office Theme</vt:lpstr>
      <vt:lpstr>1_Office Theme</vt:lpstr>
      <vt:lpstr>PowerPoint Presentation</vt:lpstr>
      <vt:lpstr>PowerPoint Presentation</vt:lpstr>
      <vt:lpstr>PowerPoint Presentation</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Request for Proposals (RFP)</vt:lpstr>
      <vt:lpstr>Preparation of Response</vt:lpstr>
      <vt:lpstr>Preparation of Response</vt:lpstr>
      <vt:lpstr>Preparation of Response</vt:lpstr>
      <vt:lpstr>Preparation of Response</vt:lpstr>
      <vt:lpstr>Preparation of Response</vt:lpstr>
      <vt:lpstr>Preparation of Response</vt:lpstr>
      <vt:lpstr>Source Selection</vt:lpstr>
      <vt:lpstr>Source Selection</vt:lpstr>
      <vt:lpstr>Source Selection</vt:lpstr>
      <vt:lpstr>Contact Negotiation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67</cp:revision>
  <dcterms:created xsi:type="dcterms:W3CDTF">2010-05-05T14:40:41Z</dcterms:created>
  <dcterms:modified xsi:type="dcterms:W3CDTF">2020-01-18T10:29:44Z</dcterms:modified>
</cp:coreProperties>
</file>